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6" r:id="rId2"/>
    <p:sldId id="451" r:id="rId3"/>
    <p:sldId id="460" r:id="rId4"/>
    <p:sldId id="421" r:id="rId5"/>
    <p:sldId id="458" r:id="rId6"/>
    <p:sldId id="423" r:id="rId7"/>
    <p:sldId id="456" r:id="rId8"/>
    <p:sldId id="282" r:id="rId9"/>
    <p:sldId id="425" r:id="rId10"/>
    <p:sldId id="429" r:id="rId11"/>
    <p:sldId id="430" r:id="rId12"/>
    <p:sldId id="431" r:id="rId13"/>
    <p:sldId id="432" r:id="rId14"/>
    <p:sldId id="433" r:id="rId15"/>
    <p:sldId id="465" r:id="rId16"/>
    <p:sldId id="466" r:id="rId17"/>
    <p:sldId id="467" r:id="rId18"/>
    <p:sldId id="468" r:id="rId19"/>
    <p:sldId id="469" r:id="rId20"/>
    <p:sldId id="470" r:id="rId21"/>
    <p:sldId id="471" r:id="rId22"/>
    <p:sldId id="462" r:id="rId23"/>
    <p:sldId id="464" r:id="rId24"/>
    <p:sldId id="270" r:id="rId25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F409A"/>
    <a:srgbClr val="393E92"/>
    <a:srgbClr val="F374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81" autoAdjust="0"/>
    <p:restoredTop sz="94646" autoAdjust="0"/>
  </p:normalViewPr>
  <p:slideViewPr>
    <p:cSldViewPr>
      <p:cViewPr varScale="1">
        <p:scale>
          <a:sx n="77" d="100"/>
          <a:sy n="77" d="100"/>
        </p:scale>
        <p:origin x="468" y="11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x-non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973649-E68F-7547-B3E6-410CA33DFD23}" type="datetimeFigureOut">
              <a:t>3/19/2025</a:t>
            </a:fld>
            <a:endParaRPr lang="x-non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x-non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x-non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F9DA84-3FF9-FB45-98BD-20A27889F2B0}" type="slidenum"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41793123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F9DA84-3FF9-FB45-98BD-20A27889F2B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5152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B7641C31-F707-0B7F-B77C-08859DAFF2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33357603-64C7-E0A2-E932-54E43F1B116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64F50ED7-A6FA-769E-9AF8-E7B2E1C799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485E085A-82B6-684C-C54F-9482F964900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F9DA84-3FF9-FB45-98BD-20A27889F2B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44142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AD847005-5B0C-CFDF-1B0A-BB079FA34A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3AF66F5E-2838-B72C-E64E-6101926F94D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957E6122-53D4-1D50-00F6-3C5FD5ED65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159A5D67-A892-805E-86D1-D497DF5E8A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F9DA84-3FF9-FB45-98BD-20A27889F2B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3201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AD847005-5B0C-CFDF-1B0A-BB079FA34A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3AF66F5E-2838-B72C-E64E-6101926F94D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957E6122-53D4-1D50-00F6-3C5FD5ED65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159A5D67-A892-805E-86D1-D497DF5E8A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F9DA84-3FF9-FB45-98BD-20A27889F2B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4390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AD847005-5B0C-CFDF-1B0A-BB079FA34A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3AF66F5E-2838-B72C-E64E-6101926F94D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957E6122-53D4-1D50-00F6-3C5FD5ED65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159A5D67-A892-805E-86D1-D497DF5E8A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F9DA84-3FF9-FB45-98BD-20A27889F2B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940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AD847005-5B0C-CFDF-1B0A-BB079FA34A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3AF66F5E-2838-B72C-E64E-6101926F94D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957E6122-53D4-1D50-00F6-3C5FD5ED65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159A5D67-A892-805E-86D1-D497DF5E8A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F9DA84-3FF9-FB45-98BD-20A27889F2B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2613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AD847005-5B0C-CFDF-1B0A-BB079FA34A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3AF66F5E-2838-B72C-E64E-6101926F94D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957E6122-53D4-1D50-00F6-3C5FD5ED65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159A5D67-A892-805E-86D1-D497DF5E8A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F9DA84-3FF9-FB45-98BD-20A27889F2B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7993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AD847005-5B0C-CFDF-1B0A-BB079FA34A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3AF66F5E-2838-B72C-E64E-6101926F94D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957E6122-53D4-1D50-00F6-3C5FD5ED65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159A5D67-A892-805E-86D1-D497DF5E8A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F9DA84-3FF9-FB45-98BD-20A27889F2B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2809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AD847005-5B0C-CFDF-1B0A-BB079FA34A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3AF66F5E-2838-B72C-E64E-6101926F94D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957E6122-53D4-1D50-00F6-3C5FD5ED65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159A5D67-A892-805E-86D1-D497DF5E8A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F9DA84-3FF9-FB45-98BD-20A27889F2B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3889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DC779E6C-7E07-12CE-1985-35561968B8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E6257FD2-15A8-6550-694D-C701D49E91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12C0B47F-DE79-7409-1EA9-58FE56F035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FFB6112E-8937-478F-7324-1FCE1A2EDA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F9DA84-3FF9-FB45-98BD-20A27889F2B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93217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B1F474B0-C09F-2C26-9B8A-7FF35CA833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8AB204BD-EA63-A776-CC54-395423B68B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4F09E9AC-EFED-32B4-F251-06B406B27B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A5EC1A58-DA94-0D79-3031-6747E54F696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F9DA84-3FF9-FB45-98BD-20A27889F2B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7885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AD847005-5B0C-CFDF-1B0A-BB079FA34A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3AF66F5E-2838-B72C-E64E-6101926F94D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957E6122-53D4-1D50-00F6-3C5FD5ED65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159A5D67-A892-805E-86D1-D497DF5E8A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F9DA84-3FF9-FB45-98BD-20A27889F2B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7053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3D28753F-D701-5E6F-1A0E-3E6716E692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9AA178AD-F50E-841D-17AE-C1CA441C36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6C952AAB-76E2-E738-2496-62576AADED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826F8266-B621-B55A-E1F4-DF5A2F1813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F9DA84-3FF9-FB45-98BD-20A27889F2B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1676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F9DA84-3FF9-FB45-98BD-20A27889F2B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5152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F8EE25EC-F4D2-017C-532F-A123941AB0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6A4C5F7E-4007-5FC0-72F0-969A864FE0E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0C76399E-7CD8-DDE6-D11C-5FE8460E7A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86969211-3583-F58C-B19B-B50D97DFDD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F9DA84-3FF9-FB45-98BD-20A27889F2B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8655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6994E33E-BDF9-A378-57C3-E1D49E6929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224D3F76-960B-71DE-A2A5-EF7848BB30C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C08E011D-2DD4-A756-EDF5-13FB763D87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33C05D24-A419-FD55-5937-1D96E97A304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F9DA84-3FF9-FB45-98BD-20A27889F2B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5987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D18DE60B-292C-333B-68BE-D64F02C51E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D9A48D47-F2FC-A642-0D96-8DC2097A611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E4B44ABF-CCC6-5A9A-BC32-1D38B9973C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B7E573C6-8B9C-F053-3591-3C855C629CD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F9DA84-3FF9-FB45-98BD-20A27889F2B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5902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79BE63DA-DE99-BE10-FCE9-AEE5D7BC66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1BA47C61-3C9B-F31B-74C9-F2483E0581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1133FB95-137E-5CE7-C9EB-2FEE438BE3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245517F7-841C-28B5-854E-9F5C1E2D78E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F9DA84-3FF9-FB45-98BD-20A27889F2B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9425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1231E53C-373D-0352-D734-44EF7E928E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04395B8B-024C-1A0C-6788-3D52869AD4D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14684473-73E9-4118-71D7-CDF3CA0B09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2FDAA677-BBB8-1A3E-9BA7-C25CA972DB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F9DA84-3FF9-FB45-98BD-20A27889F2B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4826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emf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jpe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jp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jpe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jpe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3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15.jpeg"/><Relationship Id="rId5" Type="http://schemas.openxmlformats.org/officeDocument/2006/relationships/image" Target="../media/image7.png"/><Relationship Id="rId10" Type="http://schemas.openxmlformats.org/officeDocument/2006/relationships/image" Target="../media/image14.png"/><Relationship Id="rId4" Type="http://schemas.openxmlformats.org/officeDocument/2006/relationships/image" Target="../media/image6.png"/><Relationship Id="rId9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21.jpeg"/><Relationship Id="rId5" Type="http://schemas.openxmlformats.org/officeDocument/2006/relationships/image" Target="../media/image7.png"/><Relationship Id="rId10" Type="http://schemas.openxmlformats.org/officeDocument/2006/relationships/image" Target="../media/image20.jpeg"/><Relationship Id="rId4" Type="http://schemas.openxmlformats.org/officeDocument/2006/relationships/image" Target="../media/image6.png"/><Relationship Id="rId9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6C0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975195"/>
            <a:ext cx="4450490" cy="8914306"/>
          </a:xfrm>
          <a:custGeom>
            <a:avLst/>
            <a:gdLst/>
            <a:ahLst/>
            <a:cxnLst/>
            <a:rect l="l" t="t" r="r" b="b"/>
            <a:pathLst>
              <a:path w="4450490" h="8914306">
                <a:moveTo>
                  <a:pt x="0" y="0"/>
                </a:moveTo>
                <a:lnTo>
                  <a:pt x="4450490" y="0"/>
                </a:lnTo>
                <a:lnTo>
                  <a:pt x="4450490" y="8914306"/>
                </a:lnTo>
                <a:lnTo>
                  <a:pt x="0" y="89143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30480" y="981869"/>
            <a:ext cx="4460621" cy="8986231"/>
          </a:xfrm>
          <a:custGeom>
            <a:avLst/>
            <a:gdLst/>
            <a:ahLst/>
            <a:cxnLst/>
            <a:rect l="l" t="t" r="r" b="b"/>
            <a:pathLst>
              <a:path w="4460621" h="8986231">
                <a:moveTo>
                  <a:pt x="0" y="0"/>
                </a:moveTo>
                <a:lnTo>
                  <a:pt x="4460621" y="0"/>
                </a:lnTo>
                <a:lnTo>
                  <a:pt x="4460621" y="8986231"/>
                </a:lnTo>
                <a:lnTo>
                  <a:pt x="0" y="898623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496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0" y="9635852"/>
            <a:ext cx="18288000" cy="762840"/>
          </a:xfrm>
          <a:custGeom>
            <a:avLst/>
            <a:gdLst/>
            <a:ahLst/>
            <a:cxnLst/>
            <a:rect l="l" t="t" r="r" b="b"/>
            <a:pathLst>
              <a:path w="18288000" h="762840">
                <a:moveTo>
                  <a:pt x="0" y="0"/>
                </a:moveTo>
                <a:lnTo>
                  <a:pt x="18288000" y="0"/>
                </a:lnTo>
                <a:lnTo>
                  <a:pt x="18288000" y="762840"/>
                </a:lnTo>
                <a:lnTo>
                  <a:pt x="0" y="76284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6937" b="-693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9551906" y="745374"/>
            <a:ext cx="3628048" cy="3292539"/>
          </a:xfrm>
          <a:custGeom>
            <a:avLst/>
            <a:gdLst/>
            <a:ahLst/>
            <a:cxnLst/>
            <a:rect l="l" t="t" r="r" b="b"/>
            <a:pathLst>
              <a:path w="3628048" h="3292539">
                <a:moveTo>
                  <a:pt x="0" y="0"/>
                </a:moveTo>
                <a:lnTo>
                  <a:pt x="3628049" y="0"/>
                </a:lnTo>
                <a:lnTo>
                  <a:pt x="3628049" y="3292539"/>
                </a:lnTo>
                <a:lnTo>
                  <a:pt x="0" y="329253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2895600" y="4044587"/>
            <a:ext cx="15529074" cy="18004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4500" b="1" dirty="0">
                <a:solidFill>
                  <a:srgbClr val="F5FFFB"/>
                </a:solidFill>
                <a:latin typeface="Arial" panose="020B0604020202020204" pitchFamily="34" charset="0"/>
                <a:ea typeface="Arial Unicode Bold"/>
                <a:cs typeface="Arial" panose="020B0604020202020204" pitchFamily="34" charset="0"/>
                <a:sym typeface="Arial Unicode Bold"/>
              </a:rPr>
              <a:t>THỰC TẬP CNTT5: TRIỂN KHAI ỨNG </a:t>
            </a:r>
            <a:r>
              <a:rPr lang="en-US" sz="4500" b="1">
                <a:solidFill>
                  <a:srgbClr val="F5FFFB"/>
                </a:solidFill>
                <a:latin typeface="Arial" panose="020B0604020202020204" pitchFamily="34" charset="0"/>
                <a:ea typeface="Arial Unicode Bold"/>
                <a:cs typeface="Arial" panose="020B0604020202020204" pitchFamily="34" charset="0"/>
                <a:sym typeface="Arial Unicode Bold"/>
              </a:rPr>
              <a:t>DỤNG </a:t>
            </a:r>
            <a:r>
              <a:rPr lang="en-US" sz="4500" b="1" smtClean="0">
                <a:solidFill>
                  <a:srgbClr val="F5FFFB"/>
                </a:solidFill>
                <a:latin typeface="Arial" panose="020B0604020202020204" pitchFamily="34" charset="0"/>
                <a:ea typeface="Arial Unicode Bold"/>
                <a:cs typeface="Arial" panose="020B0604020202020204" pitchFamily="34" charset="0"/>
                <a:sym typeface="Arial Unicode Bold"/>
              </a:rPr>
              <a:t>AI, </a:t>
            </a:r>
            <a:r>
              <a:rPr lang="en-US" sz="4500" b="1" dirty="0">
                <a:solidFill>
                  <a:srgbClr val="F5FFFB"/>
                </a:solidFill>
                <a:latin typeface="Arial" panose="020B0604020202020204" pitchFamily="34" charset="0"/>
                <a:ea typeface="Arial Unicode Bold"/>
                <a:cs typeface="Arial" panose="020B0604020202020204" pitchFamily="34" charset="0"/>
                <a:sym typeface="Arial Unicode Bold"/>
              </a:rPr>
              <a:t>IOT</a:t>
            </a:r>
          </a:p>
          <a:p>
            <a:pPr algn="ctr">
              <a:lnSpc>
                <a:spcPct val="130000"/>
              </a:lnSpc>
            </a:pPr>
            <a:r>
              <a:rPr lang="en-US" sz="4500" b="1" dirty="0">
                <a:solidFill>
                  <a:srgbClr val="F5FFFB"/>
                </a:solidFill>
                <a:latin typeface="Arial" panose="020B0604020202020204" pitchFamily="34" charset="0"/>
                <a:ea typeface="Arial Unicode Bold"/>
                <a:cs typeface="Arial" panose="020B0604020202020204" pitchFamily="34" charset="0"/>
                <a:sym typeface="Arial Unicode Bold"/>
              </a:rPr>
              <a:t>ĐỀ </a:t>
            </a:r>
            <a:r>
              <a:rPr lang="en-US" sz="4500" b="1">
                <a:solidFill>
                  <a:srgbClr val="F5FFFB"/>
                </a:solidFill>
                <a:latin typeface="Arial" panose="020B0604020202020204" pitchFamily="34" charset="0"/>
                <a:ea typeface="Arial Unicode Bold"/>
                <a:cs typeface="Arial" panose="020B0604020202020204" pitchFamily="34" charset="0"/>
                <a:sym typeface="Arial Unicode Bold"/>
              </a:rPr>
              <a:t>TÀI</a:t>
            </a:r>
            <a:r>
              <a:rPr lang="en-US" sz="4500" b="1" smtClean="0">
                <a:solidFill>
                  <a:srgbClr val="F5FFFB"/>
                </a:solidFill>
                <a:latin typeface="Arial" panose="020B0604020202020204" pitchFamily="34" charset="0"/>
                <a:ea typeface="Arial Unicode Bold"/>
                <a:cs typeface="Arial" panose="020B0604020202020204" pitchFamily="34" charset="0"/>
                <a:sym typeface="Arial Unicode Bold"/>
              </a:rPr>
              <a:t>: TRANG </a:t>
            </a:r>
            <a:r>
              <a:rPr lang="en-US" sz="4500" b="1" dirty="0">
                <a:solidFill>
                  <a:srgbClr val="F5FFFB"/>
                </a:solidFill>
                <a:latin typeface="Arial" panose="020B0604020202020204" pitchFamily="34" charset="0"/>
                <a:ea typeface="Arial Unicode Bold"/>
                <a:cs typeface="Arial" panose="020B0604020202020204" pitchFamily="34" charset="0"/>
                <a:sym typeface="Arial Unicode Bold"/>
              </a:rPr>
              <a:t>TRẠI THÔNG MINH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C82DBF24-E1C3-E117-BC08-D0C7AE5FA78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00" y="1270000"/>
            <a:ext cx="63500" cy="762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6EC4524F-F1B5-41F0-2204-2464EB1777BA}"/>
              </a:ext>
            </a:extLst>
          </p:cNvPr>
          <p:cNvSpPr txBox="1"/>
          <p:nvPr/>
        </p:nvSpPr>
        <p:spPr>
          <a:xfrm>
            <a:off x="5715000" y="6134100"/>
            <a:ext cx="10896600" cy="1708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500" dirty="0">
                <a:solidFill>
                  <a:schemeClr val="bg1"/>
                </a:solidFill>
              </a:rPr>
              <a:t>                                          </a:t>
            </a:r>
            <a:r>
              <a:rPr lang="en-US" sz="3500" dirty="0" err="1">
                <a:solidFill>
                  <a:schemeClr val="bg1"/>
                </a:solidFill>
              </a:rPr>
              <a:t>Trình</a:t>
            </a:r>
            <a:r>
              <a:rPr lang="en-US" sz="3500" dirty="0">
                <a:solidFill>
                  <a:schemeClr val="bg1"/>
                </a:solidFill>
              </a:rPr>
              <a:t> </a:t>
            </a:r>
            <a:r>
              <a:rPr lang="en-US" sz="3500" dirty="0" err="1">
                <a:solidFill>
                  <a:schemeClr val="bg1"/>
                </a:solidFill>
              </a:rPr>
              <a:t>bày</a:t>
            </a:r>
            <a:r>
              <a:rPr lang="en-US" sz="3500" dirty="0">
                <a:solidFill>
                  <a:schemeClr val="bg1"/>
                </a:solidFill>
              </a:rPr>
              <a:t>: </a:t>
            </a:r>
            <a:r>
              <a:rPr lang="en-US" sz="3500" dirty="0" err="1">
                <a:solidFill>
                  <a:schemeClr val="bg1"/>
                </a:solidFill>
              </a:rPr>
              <a:t>Nhóm</a:t>
            </a:r>
            <a:r>
              <a:rPr lang="en-US" sz="3500" dirty="0">
                <a:solidFill>
                  <a:schemeClr val="bg1"/>
                </a:solidFill>
              </a:rPr>
              <a:t> 8</a:t>
            </a:r>
          </a:p>
          <a:p>
            <a:r>
              <a:rPr lang="en-US" sz="3500" dirty="0" err="1">
                <a:solidFill>
                  <a:schemeClr val="bg1"/>
                </a:solidFill>
              </a:rPr>
              <a:t>Giảng</a:t>
            </a:r>
            <a:r>
              <a:rPr lang="en-US" sz="3500" dirty="0">
                <a:solidFill>
                  <a:schemeClr val="bg1"/>
                </a:solidFill>
              </a:rPr>
              <a:t> </a:t>
            </a:r>
            <a:r>
              <a:rPr lang="en-US" sz="3500" dirty="0" err="1">
                <a:solidFill>
                  <a:schemeClr val="bg1"/>
                </a:solidFill>
              </a:rPr>
              <a:t>viên</a:t>
            </a:r>
            <a:r>
              <a:rPr lang="en-US" sz="3500" dirty="0">
                <a:solidFill>
                  <a:schemeClr val="bg1"/>
                </a:solidFill>
              </a:rPr>
              <a:t> </a:t>
            </a:r>
            <a:r>
              <a:rPr lang="en-US" sz="3500" dirty="0" err="1">
                <a:solidFill>
                  <a:schemeClr val="bg1"/>
                </a:solidFill>
              </a:rPr>
              <a:t>hướng</a:t>
            </a:r>
            <a:r>
              <a:rPr lang="en-US" sz="3500" dirty="0">
                <a:solidFill>
                  <a:schemeClr val="bg1"/>
                </a:solidFill>
              </a:rPr>
              <a:t> </a:t>
            </a:r>
            <a:r>
              <a:rPr lang="en-US" sz="3500" dirty="0" err="1">
                <a:solidFill>
                  <a:schemeClr val="bg1"/>
                </a:solidFill>
              </a:rPr>
              <a:t>dẫn</a:t>
            </a:r>
            <a:r>
              <a:rPr lang="en-US" sz="3500" dirty="0">
                <a:solidFill>
                  <a:schemeClr val="bg1"/>
                </a:solidFill>
              </a:rPr>
              <a:t> :    </a:t>
            </a:r>
            <a:r>
              <a:rPr lang="en-US" sz="3500" dirty="0" err="1">
                <a:solidFill>
                  <a:schemeClr val="bg1"/>
                </a:solidFill>
              </a:rPr>
              <a:t>ThS</a:t>
            </a:r>
            <a:r>
              <a:rPr lang="en-US" sz="3500" dirty="0">
                <a:solidFill>
                  <a:schemeClr val="bg1"/>
                </a:solidFill>
              </a:rPr>
              <a:t>. Lê Trung </a:t>
            </a:r>
            <a:r>
              <a:rPr lang="en-US" sz="3500" dirty="0" err="1">
                <a:solidFill>
                  <a:schemeClr val="bg1"/>
                </a:solidFill>
              </a:rPr>
              <a:t>Hiếu</a:t>
            </a:r>
            <a:endParaRPr lang="en-US" sz="3500" dirty="0">
              <a:solidFill>
                <a:schemeClr val="bg1"/>
              </a:solidFill>
            </a:endParaRPr>
          </a:p>
          <a:p>
            <a:r>
              <a:rPr lang="en-US" sz="3500" dirty="0">
                <a:solidFill>
                  <a:schemeClr val="bg1"/>
                </a:solidFill>
              </a:rPr>
              <a:t>                                          </a:t>
            </a:r>
            <a:r>
              <a:rPr lang="en-US" sz="3500" dirty="0" err="1">
                <a:solidFill>
                  <a:schemeClr val="bg1"/>
                </a:solidFill>
              </a:rPr>
              <a:t>ThS</a:t>
            </a:r>
            <a:r>
              <a:rPr lang="en-US" sz="3500" dirty="0">
                <a:solidFill>
                  <a:schemeClr val="bg1"/>
                </a:solidFill>
              </a:rPr>
              <a:t>. </a:t>
            </a:r>
            <a:r>
              <a:rPr lang="en-US" sz="3500" dirty="0" err="1">
                <a:solidFill>
                  <a:schemeClr val="bg1"/>
                </a:solidFill>
              </a:rPr>
              <a:t>Nguyễn</a:t>
            </a:r>
            <a:r>
              <a:rPr lang="en-US" sz="3500" dirty="0">
                <a:solidFill>
                  <a:schemeClr val="bg1"/>
                </a:solidFill>
              </a:rPr>
              <a:t> Thái Khánh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76E4143C-BC78-6ABB-9238-97D69C204F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="" xmlns:a16="http://schemas.microsoft.com/office/drawing/2014/main" id="{811C58A8-E419-5526-6F3F-857EBFDC3ABC}"/>
              </a:ext>
            </a:extLst>
          </p:cNvPr>
          <p:cNvSpPr/>
          <p:nvPr/>
        </p:nvSpPr>
        <p:spPr>
          <a:xfrm>
            <a:off x="0" y="9635852"/>
            <a:ext cx="18288000" cy="651148"/>
          </a:xfrm>
          <a:custGeom>
            <a:avLst/>
            <a:gdLst/>
            <a:ahLst/>
            <a:cxnLst/>
            <a:rect l="l" t="t" r="r" b="b"/>
            <a:pathLst>
              <a:path w="18288000" h="651148">
                <a:moveTo>
                  <a:pt x="0" y="0"/>
                </a:moveTo>
                <a:lnTo>
                  <a:pt x="18288000" y="0"/>
                </a:lnTo>
                <a:lnTo>
                  <a:pt x="18288000" y="651148"/>
                </a:lnTo>
                <a:lnTo>
                  <a:pt x="0" y="6511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6703" b="-1670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="" xmlns:a16="http://schemas.microsoft.com/office/drawing/2014/main" id="{824E9B44-8FDA-BEEB-1DF0-985AB643F480}"/>
              </a:ext>
            </a:extLst>
          </p:cNvPr>
          <p:cNvSpPr/>
          <p:nvPr/>
        </p:nvSpPr>
        <p:spPr>
          <a:xfrm>
            <a:off x="15468600" y="237058"/>
            <a:ext cx="2057400" cy="1763204"/>
          </a:xfrm>
          <a:custGeom>
            <a:avLst/>
            <a:gdLst/>
            <a:ahLst/>
            <a:cxnLst/>
            <a:rect l="l" t="t" r="r" b="b"/>
            <a:pathLst>
              <a:path w="947177" h="859563">
                <a:moveTo>
                  <a:pt x="0" y="0"/>
                </a:moveTo>
                <a:lnTo>
                  <a:pt x="947177" y="0"/>
                </a:lnTo>
                <a:lnTo>
                  <a:pt x="947177" y="859563"/>
                </a:lnTo>
                <a:lnTo>
                  <a:pt x="0" y="85956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7" name="TextBox 206">
            <a:extLst>
              <a:ext uri="{FF2B5EF4-FFF2-40B4-BE49-F238E27FC236}">
                <a16:creationId xmlns="" xmlns:a16="http://schemas.microsoft.com/office/drawing/2014/main" id="{17166198-811D-CEED-508D-64AAF8776669}"/>
              </a:ext>
            </a:extLst>
          </p:cNvPr>
          <p:cNvSpPr txBox="1"/>
          <p:nvPr/>
        </p:nvSpPr>
        <p:spPr>
          <a:xfrm>
            <a:off x="496824" y="764717"/>
            <a:ext cx="132801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FF6600"/>
                </a:solidFill>
                <a:latin typeface="Arial"/>
                <a:cs typeface="Arial"/>
              </a:rPr>
              <a:t>6. CHỨC NĂNG CHI TIẾT</a:t>
            </a:r>
            <a:endParaRPr lang="en-US" sz="4000" b="1" dirty="0">
              <a:solidFill>
                <a:srgbClr val="1F409A"/>
              </a:solidFill>
              <a:latin typeface="Arial"/>
              <a:cs typeface="Arial"/>
            </a:endParaRPr>
          </a:p>
        </p:txBody>
      </p:sp>
      <p:pic>
        <p:nvPicPr>
          <p:cNvPr id="208" name="Picture 207" descr="Dai Nam [PPT] Template 15.png">
            <a:extLst>
              <a:ext uri="{FF2B5EF4-FFF2-40B4-BE49-F238E27FC236}">
                <a16:creationId xmlns="" xmlns:a16="http://schemas.microsoft.com/office/drawing/2014/main" id="{8D08619E-EF2C-2CD6-24A9-FB52728D689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714500"/>
            <a:ext cx="12681785" cy="3778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A370C941-AF48-1043-AADB-51FF67F5EB7C}"/>
              </a:ext>
            </a:extLst>
          </p:cNvPr>
          <p:cNvSpPr txBox="1"/>
          <p:nvPr/>
        </p:nvSpPr>
        <p:spPr>
          <a:xfrm>
            <a:off x="685800" y="2361885"/>
            <a:ext cx="15925800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4450" lvl="0" indent="0" algn="just">
              <a:buClr>
                <a:srgbClr val="0000FF"/>
              </a:buClr>
              <a:buSzPts val="2900"/>
              <a:buNone/>
            </a:pPr>
            <a:r>
              <a:rPr lang="vi-VN" sz="4000" dirty="0">
                <a:latin typeface="Arial "/>
              </a:rPr>
              <a:t>2. Cảm biến khí (MQ135) </a:t>
            </a:r>
          </a:p>
          <a:p>
            <a:pPr marL="44450" lvl="0" indent="0" algn="just">
              <a:buClr>
                <a:srgbClr val="0000FF"/>
              </a:buClr>
              <a:buSzPts val="2900"/>
              <a:buNone/>
            </a:pPr>
            <a:r>
              <a:rPr lang="vi-VN" sz="4000" b="1" dirty="0">
                <a:latin typeface="Arial "/>
              </a:rPr>
              <a:t>Chức năng: </a:t>
            </a:r>
            <a:r>
              <a:rPr lang="vi-VN" sz="4000" dirty="0">
                <a:latin typeface="Arial "/>
              </a:rPr>
              <a:t>Phát hiện khí độc (NH₃, CO₂) để đảm bảo môi trường không ô nhiễm. </a:t>
            </a:r>
          </a:p>
          <a:p>
            <a:pPr marL="44450" lvl="0" indent="0" algn="just">
              <a:buClr>
                <a:srgbClr val="0000FF"/>
              </a:buClr>
              <a:buSzPts val="2900"/>
              <a:buNone/>
            </a:pPr>
            <a:r>
              <a:rPr lang="vi-VN" sz="4000" b="1" dirty="0">
                <a:latin typeface="Arial "/>
              </a:rPr>
              <a:t>Ứng dụng: </a:t>
            </a:r>
            <a:r>
              <a:rPr lang="en-US" sz="4000" dirty="0" err="1">
                <a:latin typeface="Arial "/>
              </a:rPr>
              <a:t>Báo</a:t>
            </a:r>
            <a:r>
              <a:rPr lang="en-US" sz="4000" dirty="0">
                <a:latin typeface="Arial "/>
              </a:rPr>
              <a:t> </a:t>
            </a:r>
            <a:r>
              <a:rPr lang="en-US" sz="4000" dirty="0" err="1">
                <a:latin typeface="Arial "/>
              </a:rPr>
              <a:t>động</a:t>
            </a:r>
            <a:r>
              <a:rPr lang="en-US" sz="4000" dirty="0">
                <a:latin typeface="Arial "/>
              </a:rPr>
              <a:t> </a:t>
            </a:r>
            <a:r>
              <a:rPr lang="en-US" sz="4000" dirty="0" err="1">
                <a:latin typeface="Arial "/>
              </a:rPr>
              <a:t>còi</a:t>
            </a:r>
            <a:r>
              <a:rPr lang="en-US" sz="4000" dirty="0">
                <a:latin typeface="Arial "/>
              </a:rPr>
              <a:t> </a:t>
            </a:r>
            <a:r>
              <a:rPr lang="en-US" sz="4000" dirty="0" err="1">
                <a:latin typeface="Arial "/>
              </a:rPr>
              <a:t>và</a:t>
            </a:r>
            <a:r>
              <a:rPr lang="en-US" sz="4000" dirty="0">
                <a:latin typeface="Arial "/>
              </a:rPr>
              <a:t> </a:t>
            </a:r>
            <a:r>
              <a:rPr lang="en-US" sz="4000" dirty="0" err="1">
                <a:latin typeface="Arial "/>
              </a:rPr>
              <a:t>cảnh</a:t>
            </a:r>
            <a:r>
              <a:rPr lang="en-US" sz="4000" dirty="0">
                <a:latin typeface="Arial "/>
              </a:rPr>
              <a:t> </a:t>
            </a:r>
            <a:r>
              <a:rPr lang="en-US" sz="4000" dirty="0" err="1">
                <a:latin typeface="Arial "/>
              </a:rPr>
              <a:t>báo</a:t>
            </a:r>
            <a:r>
              <a:rPr lang="en-US" sz="4000" dirty="0">
                <a:latin typeface="Arial "/>
              </a:rPr>
              <a:t> </a:t>
            </a:r>
            <a:r>
              <a:rPr lang="en-US" sz="4000" dirty="0" err="1">
                <a:latin typeface="Arial "/>
              </a:rPr>
              <a:t>đến</a:t>
            </a:r>
            <a:r>
              <a:rPr lang="en-US" sz="4000" dirty="0">
                <a:latin typeface="Arial "/>
              </a:rPr>
              <a:t> </a:t>
            </a:r>
            <a:r>
              <a:rPr lang="en-US" sz="4000" dirty="0" err="1">
                <a:latin typeface="Arial "/>
              </a:rPr>
              <a:t>chủ</a:t>
            </a:r>
            <a:r>
              <a:rPr lang="en-US" sz="4000" dirty="0">
                <a:latin typeface="Arial "/>
              </a:rPr>
              <a:t> </a:t>
            </a:r>
            <a:r>
              <a:rPr lang="en-US" sz="4000" dirty="0" err="1">
                <a:latin typeface="Arial "/>
              </a:rPr>
              <a:t>trang</a:t>
            </a:r>
            <a:r>
              <a:rPr lang="en-US" sz="4000" dirty="0">
                <a:latin typeface="Arial "/>
              </a:rPr>
              <a:t> </a:t>
            </a:r>
            <a:r>
              <a:rPr lang="en-US" sz="4000" dirty="0" err="1">
                <a:latin typeface="Arial "/>
              </a:rPr>
              <a:t>trại</a:t>
            </a:r>
            <a:r>
              <a:rPr lang="vi-VN" sz="4000" dirty="0">
                <a:latin typeface="Arial "/>
              </a:rPr>
              <a:t>. </a:t>
            </a:r>
          </a:p>
          <a:p>
            <a:pPr marL="44450" lvl="0" indent="0" algn="just">
              <a:buClr>
                <a:srgbClr val="0000FF"/>
              </a:buClr>
              <a:buSzPts val="2900"/>
              <a:buNone/>
            </a:pPr>
            <a:endParaRPr lang="en-US" sz="4000" dirty="0">
              <a:latin typeface="Arial 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EF7F9DF4-0C39-A3A9-45A0-5E988ED8FCE1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b="4434"/>
          <a:stretch/>
        </p:blipFill>
        <p:spPr>
          <a:xfrm>
            <a:off x="5410200" y="5125066"/>
            <a:ext cx="6610751" cy="4397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7048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D6797228-8B9C-A986-5B99-06D47C902D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="" xmlns:a16="http://schemas.microsoft.com/office/drawing/2014/main" id="{6211EF7B-7F1E-07AE-34AC-EA50C7323A83}"/>
              </a:ext>
            </a:extLst>
          </p:cNvPr>
          <p:cNvSpPr/>
          <p:nvPr/>
        </p:nvSpPr>
        <p:spPr>
          <a:xfrm>
            <a:off x="0" y="9635852"/>
            <a:ext cx="18288000" cy="651148"/>
          </a:xfrm>
          <a:custGeom>
            <a:avLst/>
            <a:gdLst/>
            <a:ahLst/>
            <a:cxnLst/>
            <a:rect l="l" t="t" r="r" b="b"/>
            <a:pathLst>
              <a:path w="18288000" h="651148">
                <a:moveTo>
                  <a:pt x="0" y="0"/>
                </a:moveTo>
                <a:lnTo>
                  <a:pt x="18288000" y="0"/>
                </a:lnTo>
                <a:lnTo>
                  <a:pt x="18288000" y="651148"/>
                </a:lnTo>
                <a:lnTo>
                  <a:pt x="0" y="6511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6703" b="-1670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="" xmlns:a16="http://schemas.microsoft.com/office/drawing/2014/main" id="{7BD16427-B794-3F7D-3030-1E155C9A6B3B}"/>
              </a:ext>
            </a:extLst>
          </p:cNvPr>
          <p:cNvSpPr/>
          <p:nvPr/>
        </p:nvSpPr>
        <p:spPr>
          <a:xfrm>
            <a:off x="15468600" y="237058"/>
            <a:ext cx="2057400" cy="1763204"/>
          </a:xfrm>
          <a:custGeom>
            <a:avLst/>
            <a:gdLst/>
            <a:ahLst/>
            <a:cxnLst/>
            <a:rect l="l" t="t" r="r" b="b"/>
            <a:pathLst>
              <a:path w="947177" h="859563">
                <a:moveTo>
                  <a:pt x="0" y="0"/>
                </a:moveTo>
                <a:lnTo>
                  <a:pt x="947177" y="0"/>
                </a:lnTo>
                <a:lnTo>
                  <a:pt x="947177" y="859563"/>
                </a:lnTo>
                <a:lnTo>
                  <a:pt x="0" y="85956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7" name="TextBox 206">
            <a:extLst>
              <a:ext uri="{FF2B5EF4-FFF2-40B4-BE49-F238E27FC236}">
                <a16:creationId xmlns="" xmlns:a16="http://schemas.microsoft.com/office/drawing/2014/main" id="{9C88B38D-3883-36A7-9577-D11C37BDC4B9}"/>
              </a:ext>
            </a:extLst>
          </p:cNvPr>
          <p:cNvSpPr txBox="1"/>
          <p:nvPr/>
        </p:nvSpPr>
        <p:spPr>
          <a:xfrm>
            <a:off x="496824" y="764717"/>
            <a:ext cx="132801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FF6600"/>
                </a:solidFill>
                <a:latin typeface="Arial"/>
                <a:cs typeface="Arial"/>
              </a:rPr>
              <a:t>6. CHỨC NĂNG CHI TIẾT</a:t>
            </a:r>
            <a:endParaRPr lang="en-US" sz="4000" b="1" dirty="0">
              <a:solidFill>
                <a:srgbClr val="1F409A"/>
              </a:solidFill>
              <a:latin typeface="Arial"/>
              <a:cs typeface="Arial"/>
            </a:endParaRPr>
          </a:p>
        </p:txBody>
      </p:sp>
      <p:pic>
        <p:nvPicPr>
          <p:cNvPr id="208" name="Picture 207" descr="Dai Nam [PPT] Template 15.png">
            <a:extLst>
              <a:ext uri="{FF2B5EF4-FFF2-40B4-BE49-F238E27FC236}">
                <a16:creationId xmlns="" xmlns:a16="http://schemas.microsoft.com/office/drawing/2014/main" id="{084F4132-A213-3626-E4E1-18259917CDE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714500"/>
            <a:ext cx="12681785" cy="3778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55785230-00B5-9186-A1F4-773EB7E726DE}"/>
              </a:ext>
            </a:extLst>
          </p:cNvPr>
          <p:cNvSpPr txBox="1"/>
          <p:nvPr/>
        </p:nvSpPr>
        <p:spPr>
          <a:xfrm>
            <a:off x="685800" y="2361885"/>
            <a:ext cx="15925800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4450" lvl="0" indent="0" algn="just">
              <a:buClr>
                <a:srgbClr val="0000FF"/>
              </a:buClr>
              <a:buSzPts val="2900"/>
              <a:buNone/>
            </a:pPr>
            <a:r>
              <a:rPr lang="en-US" sz="4000" dirty="0">
                <a:latin typeface="Arial "/>
              </a:rPr>
              <a:t>3. </a:t>
            </a:r>
            <a:r>
              <a:rPr lang="vi-VN" sz="4000" dirty="0">
                <a:latin typeface="Arial "/>
              </a:rPr>
              <a:t>Cảm biến mực nước (</a:t>
            </a:r>
            <a:r>
              <a:rPr lang="en-US" sz="4000" dirty="0">
                <a:latin typeface="Arial "/>
              </a:rPr>
              <a:t>Water </a:t>
            </a:r>
            <a:r>
              <a:rPr lang="en-US" sz="4000">
                <a:latin typeface="Arial "/>
              </a:rPr>
              <a:t>Sensor</a:t>
            </a:r>
            <a:r>
              <a:rPr lang="vi-VN" sz="4000" smtClean="0">
                <a:latin typeface="Arial "/>
              </a:rPr>
              <a:t>)</a:t>
            </a:r>
            <a:endParaRPr lang="en-US" sz="4000" dirty="0">
              <a:latin typeface="Arial "/>
            </a:endParaRPr>
          </a:p>
          <a:p>
            <a:pPr marL="44450" lvl="0" indent="0" algn="just">
              <a:buClr>
                <a:srgbClr val="0000FF"/>
              </a:buClr>
              <a:buSzPts val="2900"/>
              <a:buNone/>
            </a:pPr>
            <a:r>
              <a:rPr lang="vi-VN" sz="4000" b="1" smtClean="0">
                <a:latin typeface="Arial "/>
              </a:rPr>
              <a:t>Chức </a:t>
            </a:r>
            <a:r>
              <a:rPr lang="vi-VN" sz="4000" b="1" dirty="0">
                <a:latin typeface="Arial "/>
              </a:rPr>
              <a:t>năng:</a:t>
            </a:r>
            <a:r>
              <a:rPr lang="vi-VN" sz="4000" dirty="0">
                <a:latin typeface="Arial "/>
              </a:rPr>
              <a:t> Đo mực nước trong </a:t>
            </a:r>
            <a:r>
              <a:rPr lang="vi-VN" sz="4000">
                <a:latin typeface="Arial "/>
              </a:rPr>
              <a:t>máng </a:t>
            </a:r>
            <a:r>
              <a:rPr lang="vi-VN" sz="4000" smtClean="0">
                <a:latin typeface="Arial "/>
              </a:rPr>
              <a:t>uống.</a:t>
            </a:r>
            <a:endParaRPr lang="en-US" sz="4000" dirty="0">
              <a:latin typeface="Arial "/>
            </a:endParaRPr>
          </a:p>
          <a:p>
            <a:pPr marL="44450" lvl="0" indent="0" algn="just">
              <a:buClr>
                <a:srgbClr val="0000FF"/>
              </a:buClr>
              <a:buSzPts val="2900"/>
              <a:buNone/>
            </a:pPr>
            <a:r>
              <a:rPr lang="vi-VN" sz="4000" b="1" smtClean="0">
                <a:latin typeface="Arial "/>
              </a:rPr>
              <a:t>Ứng </a:t>
            </a:r>
            <a:r>
              <a:rPr lang="vi-VN" sz="4000" b="1" dirty="0">
                <a:latin typeface="Arial "/>
              </a:rPr>
              <a:t>dụng</a:t>
            </a:r>
            <a:r>
              <a:rPr lang="vi-VN" sz="4000" b="1">
                <a:latin typeface="Arial "/>
              </a:rPr>
              <a:t>:</a:t>
            </a:r>
            <a:r>
              <a:rPr lang="vi-VN" sz="4000">
                <a:latin typeface="Arial "/>
              </a:rPr>
              <a:t> </a:t>
            </a:r>
            <a:r>
              <a:rPr lang="en-US" sz="4000" smtClean="0">
                <a:latin typeface="Arial "/>
              </a:rPr>
              <a:t>T</a:t>
            </a:r>
            <a:r>
              <a:rPr lang="vi-VN" sz="4000" dirty="0">
                <a:latin typeface="Arial "/>
              </a:rPr>
              <a:t>ự động bơm nước khi nước dưới ngưỡng</a:t>
            </a:r>
            <a:r>
              <a:rPr lang="en-US" sz="4000" dirty="0">
                <a:latin typeface="Arial "/>
              </a:rPr>
              <a:t> 30</a:t>
            </a:r>
            <a:r>
              <a:rPr lang="en-US" sz="4000">
                <a:latin typeface="Arial "/>
              </a:rPr>
              <a:t>%</a:t>
            </a:r>
            <a:r>
              <a:rPr lang="vi-VN" sz="4000" smtClean="0">
                <a:latin typeface="Arial "/>
              </a:rPr>
              <a:t>.</a:t>
            </a:r>
            <a:endParaRPr lang="en-US" sz="4000" dirty="0">
              <a:latin typeface="Arial "/>
            </a:endParaRPr>
          </a:p>
          <a:p>
            <a:pPr marL="44450" lvl="0" indent="0" algn="just">
              <a:buClr>
                <a:srgbClr val="0000FF"/>
              </a:buClr>
              <a:buSzPts val="2900"/>
              <a:buNone/>
            </a:pPr>
            <a:r>
              <a:rPr lang="vi-VN" sz="4000" b="1" smtClean="0">
                <a:latin typeface="Arial "/>
              </a:rPr>
              <a:t>Tích </a:t>
            </a:r>
            <a:r>
              <a:rPr lang="vi-VN" sz="4000" b="1" dirty="0">
                <a:latin typeface="Arial "/>
              </a:rPr>
              <a:t>hợp thêm:</a:t>
            </a:r>
            <a:r>
              <a:rPr lang="vi-VN" sz="4000" dirty="0">
                <a:latin typeface="Arial "/>
              </a:rPr>
              <a:t> Máy bơm nước </a:t>
            </a:r>
            <a:r>
              <a:rPr lang="vi-VN" sz="4000">
                <a:latin typeface="Arial "/>
              </a:rPr>
              <a:t>mini </a:t>
            </a:r>
            <a:r>
              <a:rPr lang="en-US" sz="4000" smtClean="0">
                <a:latin typeface="Arial "/>
              </a:rPr>
              <a:t>MB385 để bơm nước.</a:t>
            </a:r>
            <a:endParaRPr lang="vi-VN" sz="4000" dirty="0">
              <a:latin typeface="Arial "/>
            </a:endParaRPr>
          </a:p>
          <a:p>
            <a:pPr marL="44450" lvl="0" indent="0" algn="just">
              <a:buClr>
                <a:srgbClr val="0000FF"/>
              </a:buClr>
              <a:buSzPts val="2900"/>
              <a:buNone/>
            </a:pPr>
            <a:endParaRPr lang="en-US" sz="4000" dirty="0">
              <a:latin typeface="Arial "/>
            </a:endParaRPr>
          </a:p>
        </p:txBody>
      </p:sp>
      <p:pic>
        <p:nvPicPr>
          <p:cNvPr id="4" name="Picture 2" descr="https://file.hstatic.net/1000340553/file/test_water_sensor_bbg_grande.png">
            <a:extLst>
              <a:ext uri="{FF2B5EF4-FFF2-40B4-BE49-F238E27FC236}">
                <a16:creationId xmlns="" xmlns:a16="http://schemas.microsoft.com/office/drawing/2014/main" id="{508871DD-892B-3680-8691-16CBBFD6E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6927" y="6113426"/>
            <a:ext cx="6574146" cy="349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67050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EC9A7177-3AA4-F89A-9C92-6ADA3B1609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="" xmlns:a16="http://schemas.microsoft.com/office/drawing/2014/main" id="{AA5C5D52-0DDC-5F80-CA59-E348CBDDC7A8}"/>
              </a:ext>
            </a:extLst>
          </p:cNvPr>
          <p:cNvSpPr/>
          <p:nvPr/>
        </p:nvSpPr>
        <p:spPr>
          <a:xfrm>
            <a:off x="0" y="9635852"/>
            <a:ext cx="18288000" cy="651148"/>
          </a:xfrm>
          <a:custGeom>
            <a:avLst/>
            <a:gdLst/>
            <a:ahLst/>
            <a:cxnLst/>
            <a:rect l="l" t="t" r="r" b="b"/>
            <a:pathLst>
              <a:path w="18288000" h="651148">
                <a:moveTo>
                  <a:pt x="0" y="0"/>
                </a:moveTo>
                <a:lnTo>
                  <a:pt x="18288000" y="0"/>
                </a:lnTo>
                <a:lnTo>
                  <a:pt x="18288000" y="651148"/>
                </a:lnTo>
                <a:lnTo>
                  <a:pt x="0" y="6511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6703" b="-1670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="" xmlns:a16="http://schemas.microsoft.com/office/drawing/2014/main" id="{AB196A9A-9620-E27C-8E1D-AAA0F949C12B}"/>
              </a:ext>
            </a:extLst>
          </p:cNvPr>
          <p:cNvSpPr/>
          <p:nvPr/>
        </p:nvSpPr>
        <p:spPr>
          <a:xfrm>
            <a:off x="15468600" y="237058"/>
            <a:ext cx="2057400" cy="1763204"/>
          </a:xfrm>
          <a:custGeom>
            <a:avLst/>
            <a:gdLst/>
            <a:ahLst/>
            <a:cxnLst/>
            <a:rect l="l" t="t" r="r" b="b"/>
            <a:pathLst>
              <a:path w="947177" h="859563">
                <a:moveTo>
                  <a:pt x="0" y="0"/>
                </a:moveTo>
                <a:lnTo>
                  <a:pt x="947177" y="0"/>
                </a:lnTo>
                <a:lnTo>
                  <a:pt x="947177" y="859563"/>
                </a:lnTo>
                <a:lnTo>
                  <a:pt x="0" y="85956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7" name="TextBox 206">
            <a:extLst>
              <a:ext uri="{FF2B5EF4-FFF2-40B4-BE49-F238E27FC236}">
                <a16:creationId xmlns="" xmlns:a16="http://schemas.microsoft.com/office/drawing/2014/main" id="{61989B1D-51DD-0097-BBB2-A35FDCF98FE5}"/>
              </a:ext>
            </a:extLst>
          </p:cNvPr>
          <p:cNvSpPr txBox="1"/>
          <p:nvPr/>
        </p:nvSpPr>
        <p:spPr>
          <a:xfrm>
            <a:off x="496824" y="764717"/>
            <a:ext cx="132801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FF6600"/>
                </a:solidFill>
                <a:latin typeface="Arial"/>
                <a:cs typeface="Arial"/>
              </a:rPr>
              <a:t>6. CHỨC NĂNG CHI TIẾT</a:t>
            </a:r>
            <a:endParaRPr lang="en-US" sz="4000" b="1" dirty="0">
              <a:solidFill>
                <a:srgbClr val="1F409A"/>
              </a:solidFill>
              <a:latin typeface="Arial"/>
              <a:cs typeface="Arial"/>
            </a:endParaRPr>
          </a:p>
        </p:txBody>
      </p:sp>
      <p:pic>
        <p:nvPicPr>
          <p:cNvPr id="208" name="Picture 207" descr="Dai Nam [PPT] Template 15.png">
            <a:extLst>
              <a:ext uri="{FF2B5EF4-FFF2-40B4-BE49-F238E27FC236}">
                <a16:creationId xmlns="" xmlns:a16="http://schemas.microsoft.com/office/drawing/2014/main" id="{1D0E3F2C-3F8B-53DE-A044-EEFEC2067A9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714500"/>
            <a:ext cx="12681785" cy="3778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E8A69277-D028-34A5-5968-848A5F748768}"/>
              </a:ext>
            </a:extLst>
          </p:cNvPr>
          <p:cNvSpPr txBox="1"/>
          <p:nvPr/>
        </p:nvSpPr>
        <p:spPr>
          <a:xfrm>
            <a:off x="685800" y="2361885"/>
            <a:ext cx="1592580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4450" lvl="0" indent="0" algn="just">
              <a:buClr>
                <a:srgbClr val="0000FF"/>
              </a:buClr>
              <a:buSzPts val="2900"/>
              <a:buNone/>
            </a:pPr>
            <a:r>
              <a:rPr lang="en-US" sz="4000" dirty="0">
                <a:latin typeface="Arial "/>
              </a:rPr>
              <a:t>4</a:t>
            </a:r>
            <a:r>
              <a:rPr lang="en-US" sz="4000">
                <a:latin typeface="Arial "/>
              </a:rPr>
              <a:t>. </a:t>
            </a:r>
            <a:r>
              <a:rPr lang="en-US" sz="4000" smtClean="0">
                <a:latin typeface="Arial "/>
              </a:rPr>
              <a:t>Tự động cho ăn (Động </a:t>
            </a:r>
            <a:r>
              <a:rPr lang="en-US" sz="4000" err="1">
                <a:latin typeface="Arial "/>
              </a:rPr>
              <a:t>cơ</a:t>
            </a:r>
            <a:r>
              <a:rPr lang="en-US" sz="4000">
                <a:latin typeface="Arial "/>
              </a:rPr>
              <a:t> </a:t>
            </a:r>
            <a:r>
              <a:rPr lang="en-US" sz="4000" smtClean="0">
                <a:latin typeface="Arial "/>
              </a:rPr>
              <a:t>bước)</a:t>
            </a:r>
          </a:p>
          <a:p>
            <a:pPr marL="44450" lvl="0" indent="0" algn="just">
              <a:buClr>
                <a:srgbClr val="0000FF"/>
              </a:buClr>
              <a:buSzPts val="2900"/>
              <a:buNone/>
            </a:pPr>
            <a:r>
              <a:rPr lang="vi-VN" sz="4000" b="1" smtClean="0">
                <a:latin typeface="Arial "/>
              </a:rPr>
              <a:t>Chức </a:t>
            </a:r>
            <a:r>
              <a:rPr lang="vi-VN" sz="4000" b="1" dirty="0">
                <a:latin typeface="Arial "/>
              </a:rPr>
              <a:t>năng:</a:t>
            </a:r>
            <a:r>
              <a:rPr lang="vi-VN" sz="4000" dirty="0">
                <a:latin typeface="Arial "/>
              </a:rPr>
              <a:t> </a:t>
            </a:r>
            <a:r>
              <a:rPr lang="en-US" sz="4000" dirty="0">
                <a:latin typeface="Arial "/>
              </a:rPr>
              <a:t>Cung </a:t>
            </a:r>
            <a:r>
              <a:rPr lang="en-US" sz="4000" dirty="0" err="1">
                <a:latin typeface="Arial "/>
              </a:rPr>
              <a:t>cấp</a:t>
            </a:r>
            <a:r>
              <a:rPr lang="en-US" sz="4000" dirty="0">
                <a:latin typeface="Arial "/>
              </a:rPr>
              <a:t> </a:t>
            </a:r>
            <a:r>
              <a:rPr lang="en-US" sz="4000" dirty="0" err="1">
                <a:latin typeface="Arial "/>
              </a:rPr>
              <a:t>thức</a:t>
            </a:r>
            <a:r>
              <a:rPr lang="en-US" sz="4000" dirty="0">
                <a:latin typeface="Arial "/>
              </a:rPr>
              <a:t> </a:t>
            </a:r>
            <a:r>
              <a:rPr lang="en-US" sz="4000" err="1">
                <a:latin typeface="Arial "/>
              </a:rPr>
              <a:t>cho</a:t>
            </a:r>
            <a:r>
              <a:rPr lang="en-US" sz="4000">
                <a:latin typeface="Arial "/>
              </a:rPr>
              <a:t> </a:t>
            </a:r>
            <a:r>
              <a:rPr lang="en-US" sz="4000" smtClean="0">
                <a:latin typeface="Arial "/>
              </a:rPr>
              <a:t>lợn.</a:t>
            </a:r>
          </a:p>
          <a:p>
            <a:pPr marL="44450" lvl="0" indent="0" algn="just">
              <a:buClr>
                <a:srgbClr val="0000FF"/>
              </a:buClr>
              <a:buSzPts val="2900"/>
              <a:buNone/>
            </a:pPr>
            <a:r>
              <a:rPr lang="en-US" sz="4000" b="1" smtClean="0">
                <a:latin typeface="Arial "/>
              </a:rPr>
              <a:t>Ứng </a:t>
            </a:r>
            <a:r>
              <a:rPr lang="en-US" sz="4000" b="1" dirty="0" err="1">
                <a:latin typeface="Arial "/>
              </a:rPr>
              <a:t>dụng</a:t>
            </a:r>
            <a:r>
              <a:rPr lang="en-US" sz="4000" b="1" dirty="0">
                <a:latin typeface="Arial "/>
              </a:rPr>
              <a:t>:</a:t>
            </a:r>
            <a:r>
              <a:rPr lang="en-US" sz="4000" dirty="0">
                <a:latin typeface="Arial "/>
              </a:rPr>
              <a:t> </a:t>
            </a:r>
            <a:r>
              <a:rPr lang="en-US" sz="4000" dirty="0" err="1">
                <a:latin typeface="Arial "/>
              </a:rPr>
              <a:t>Hẹn</a:t>
            </a:r>
            <a:r>
              <a:rPr lang="en-US" sz="4000" dirty="0">
                <a:latin typeface="Arial "/>
              </a:rPr>
              <a:t> </a:t>
            </a:r>
            <a:r>
              <a:rPr lang="en-US" sz="4000" dirty="0" err="1">
                <a:latin typeface="Arial "/>
              </a:rPr>
              <a:t>giờ</a:t>
            </a:r>
            <a:r>
              <a:rPr lang="en-US" sz="4000" dirty="0">
                <a:latin typeface="Arial "/>
              </a:rPr>
              <a:t> </a:t>
            </a:r>
            <a:r>
              <a:rPr lang="en-US" sz="4000" dirty="0" err="1">
                <a:latin typeface="Arial "/>
              </a:rPr>
              <a:t>cho</a:t>
            </a:r>
            <a:r>
              <a:rPr lang="en-US" sz="4000" dirty="0">
                <a:latin typeface="Arial "/>
              </a:rPr>
              <a:t> </a:t>
            </a:r>
            <a:r>
              <a:rPr lang="en-US" sz="4000" err="1">
                <a:latin typeface="Arial "/>
              </a:rPr>
              <a:t>lợn</a:t>
            </a:r>
            <a:r>
              <a:rPr lang="en-US" sz="4000">
                <a:latin typeface="Arial "/>
              </a:rPr>
              <a:t> </a:t>
            </a:r>
            <a:r>
              <a:rPr lang="en-US" sz="4000" smtClean="0">
                <a:latin typeface="Arial "/>
              </a:rPr>
              <a:t>ăn.</a:t>
            </a:r>
          </a:p>
          <a:p>
            <a:pPr marL="44450" lvl="0" indent="0" algn="just">
              <a:buClr>
                <a:srgbClr val="0000FF"/>
              </a:buClr>
              <a:buSzPts val="2900"/>
              <a:buNone/>
            </a:pPr>
            <a:r>
              <a:rPr lang="en-US" sz="4000" b="1" smtClean="0">
                <a:latin typeface="Arial "/>
              </a:rPr>
              <a:t>Tích </a:t>
            </a:r>
            <a:r>
              <a:rPr lang="en-US" sz="4000" b="1" dirty="0" err="1">
                <a:latin typeface="Arial "/>
              </a:rPr>
              <a:t>hợp</a:t>
            </a:r>
            <a:r>
              <a:rPr lang="en-US" sz="4000" b="1" dirty="0">
                <a:latin typeface="Arial "/>
              </a:rPr>
              <a:t> </a:t>
            </a:r>
            <a:r>
              <a:rPr lang="en-US" sz="4000" b="1" dirty="0" err="1">
                <a:latin typeface="Arial "/>
              </a:rPr>
              <a:t>thêm</a:t>
            </a:r>
            <a:r>
              <a:rPr lang="en-US" sz="4000" b="1" dirty="0">
                <a:latin typeface="Arial "/>
              </a:rPr>
              <a:t>:</a:t>
            </a:r>
            <a:r>
              <a:rPr lang="en-US" sz="4000" dirty="0">
                <a:latin typeface="Arial "/>
              </a:rPr>
              <a:t> </a:t>
            </a:r>
            <a:r>
              <a:rPr lang="en-US" sz="4000" dirty="0" err="1">
                <a:latin typeface="Arial "/>
              </a:rPr>
              <a:t>Máng</a:t>
            </a:r>
            <a:r>
              <a:rPr lang="en-US" sz="4000" dirty="0">
                <a:latin typeface="Arial "/>
              </a:rPr>
              <a:t> </a:t>
            </a:r>
            <a:r>
              <a:rPr lang="en-US" sz="4000" dirty="0" err="1">
                <a:latin typeface="Arial "/>
              </a:rPr>
              <a:t>nhựa</a:t>
            </a:r>
            <a:r>
              <a:rPr lang="en-US" sz="4000" dirty="0">
                <a:latin typeface="Arial "/>
              </a:rPr>
              <a:t> </a:t>
            </a:r>
            <a:r>
              <a:rPr lang="en-US" sz="4000" dirty="0" err="1">
                <a:latin typeface="Arial "/>
              </a:rPr>
              <a:t>đựng</a:t>
            </a:r>
            <a:r>
              <a:rPr lang="en-US" sz="4000" dirty="0">
                <a:latin typeface="Arial "/>
              </a:rPr>
              <a:t> </a:t>
            </a:r>
            <a:r>
              <a:rPr lang="en-US" sz="4000" dirty="0" err="1">
                <a:latin typeface="Arial "/>
              </a:rPr>
              <a:t>thức</a:t>
            </a:r>
            <a:r>
              <a:rPr lang="en-US" sz="4000" dirty="0">
                <a:latin typeface="Arial "/>
              </a:rPr>
              <a:t> </a:t>
            </a:r>
            <a:r>
              <a:rPr lang="en-US" sz="4000" dirty="0" err="1">
                <a:latin typeface="Arial "/>
              </a:rPr>
              <a:t>ăn</a:t>
            </a:r>
            <a:r>
              <a:rPr lang="en-US" sz="4000" dirty="0">
                <a:latin typeface="Arial "/>
              </a:rPr>
              <a:t> </a:t>
            </a:r>
            <a:r>
              <a:rPr lang="en-US" sz="4000" dirty="0" err="1">
                <a:latin typeface="Arial "/>
              </a:rPr>
              <a:t>và</a:t>
            </a:r>
            <a:r>
              <a:rPr lang="en-US" sz="4000" dirty="0">
                <a:latin typeface="Arial "/>
              </a:rPr>
              <a:t> </a:t>
            </a:r>
            <a:r>
              <a:rPr lang="en-US" sz="4000" dirty="0" err="1">
                <a:latin typeface="Arial "/>
              </a:rPr>
              <a:t>Vít</a:t>
            </a:r>
            <a:r>
              <a:rPr lang="en-US" sz="4000" dirty="0">
                <a:latin typeface="Arial "/>
              </a:rPr>
              <a:t> </a:t>
            </a:r>
            <a:r>
              <a:rPr lang="en-US" sz="4000" dirty="0" err="1">
                <a:latin typeface="Arial "/>
              </a:rPr>
              <a:t>tải</a:t>
            </a:r>
            <a:r>
              <a:rPr lang="en-US" sz="4000" dirty="0">
                <a:latin typeface="Arial "/>
              </a:rPr>
              <a:t> </a:t>
            </a:r>
            <a:r>
              <a:rPr lang="en-US" sz="4000" dirty="0" err="1">
                <a:latin typeface="Arial "/>
              </a:rPr>
              <a:t>để</a:t>
            </a:r>
            <a:r>
              <a:rPr lang="en-US" sz="4000" dirty="0">
                <a:latin typeface="Arial "/>
              </a:rPr>
              <a:t> </a:t>
            </a:r>
            <a:r>
              <a:rPr lang="en-US" sz="4000" dirty="0" err="1">
                <a:latin typeface="Arial "/>
              </a:rPr>
              <a:t>đẩy</a:t>
            </a:r>
            <a:r>
              <a:rPr lang="en-US" sz="4000" dirty="0">
                <a:latin typeface="Arial "/>
              </a:rPr>
              <a:t> </a:t>
            </a:r>
            <a:r>
              <a:rPr lang="en-US" sz="4000" dirty="0" err="1">
                <a:latin typeface="Arial "/>
              </a:rPr>
              <a:t>thức</a:t>
            </a:r>
            <a:r>
              <a:rPr lang="en-US" sz="4000" dirty="0">
                <a:latin typeface="Arial "/>
              </a:rPr>
              <a:t> </a:t>
            </a:r>
            <a:r>
              <a:rPr lang="en-US" sz="4000" err="1">
                <a:latin typeface="Arial "/>
              </a:rPr>
              <a:t>ăn</a:t>
            </a:r>
            <a:r>
              <a:rPr lang="en-US" sz="4000" smtClean="0">
                <a:latin typeface="Arial "/>
              </a:rPr>
              <a:t>.</a:t>
            </a:r>
            <a:endParaRPr lang="en-US" sz="4000" dirty="0">
              <a:latin typeface="Arial 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562D0D7B-8414-8701-DBE1-3B11DEAFFA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19800" y="4992658"/>
            <a:ext cx="5257800" cy="4399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0000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F8684072-D3F8-2A34-951C-C7503F20DB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="" xmlns:a16="http://schemas.microsoft.com/office/drawing/2014/main" id="{7F046849-CAD6-CD1E-0370-6BF359E83D86}"/>
              </a:ext>
            </a:extLst>
          </p:cNvPr>
          <p:cNvSpPr/>
          <p:nvPr/>
        </p:nvSpPr>
        <p:spPr>
          <a:xfrm>
            <a:off x="0" y="9635852"/>
            <a:ext cx="18288000" cy="651148"/>
          </a:xfrm>
          <a:custGeom>
            <a:avLst/>
            <a:gdLst/>
            <a:ahLst/>
            <a:cxnLst/>
            <a:rect l="l" t="t" r="r" b="b"/>
            <a:pathLst>
              <a:path w="18288000" h="651148">
                <a:moveTo>
                  <a:pt x="0" y="0"/>
                </a:moveTo>
                <a:lnTo>
                  <a:pt x="18288000" y="0"/>
                </a:lnTo>
                <a:lnTo>
                  <a:pt x="18288000" y="651148"/>
                </a:lnTo>
                <a:lnTo>
                  <a:pt x="0" y="6511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6703" b="-1670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="" xmlns:a16="http://schemas.microsoft.com/office/drawing/2014/main" id="{74BA22A4-6E5C-99C9-57DE-C1E265AFC465}"/>
              </a:ext>
            </a:extLst>
          </p:cNvPr>
          <p:cNvSpPr/>
          <p:nvPr/>
        </p:nvSpPr>
        <p:spPr>
          <a:xfrm>
            <a:off x="15468600" y="237058"/>
            <a:ext cx="2057400" cy="1763204"/>
          </a:xfrm>
          <a:custGeom>
            <a:avLst/>
            <a:gdLst/>
            <a:ahLst/>
            <a:cxnLst/>
            <a:rect l="l" t="t" r="r" b="b"/>
            <a:pathLst>
              <a:path w="947177" h="859563">
                <a:moveTo>
                  <a:pt x="0" y="0"/>
                </a:moveTo>
                <a:lnTo>
                  <a:pt x="947177" y="0"/>
                </a:lnTo>
                <a:lnTo>
                  <a:pt x="947177" y="859563"/>
                </a:lnTo>
                <a:lnTo>
                  <a:pt x="0" y="85956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7" name="TextBox 206">
            <a:extLst>
              <a:ext uri="{FF2B5EF4-FFF2-40B4-BE49-F238E27FC236}">
                <a16:creationId xmlns="" xmlns:a16="http://schemas.microsoft.com/office/drawing/2014/main" id="{47FF6E1A-B4CA-C42A-5125-E67C7F176F80}"/>
              </a:ext>
            </a:extLst>
          </p:cNvPr>
          <p:cNvSpPr txBox="1"/>
          <p:nvPr/>
        </p:nvSpPr>
        <p:spPr>
          <a:xfrm>
            <a:off x="496824" y="764717"/>
            <a:ext cx="132801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FF6600"/>
                </a:solidFill>
                <a:latin typeface="Arial"/>
                <a:cs typeface="Arial"/>
              </a:rPr>
              <a:t>6. CHỨC NĂNG CHI TIẾT</a:t>
            </a:r>
            <a:endParaRPr lang="en-US" sz="4000" b="1" dirty="0">
              <a:solidFill>
                <a:srgbClr val="1F409A"/>
              </a:solidFill>
              <a:latin typeface="Arial"/>
              <a:cs typeface="Arial"/>
            </a:endParaRPr>
          </a:p>
        </p:txBody>
      </p:sp>
      <p:pic>
        <p:nvPicPr>
          <p:cNvPr id="208" name="Picture 207" descr="Dai Nam [PPT] Template 15.png">
            <a:extLst>
              <a:ext uri="{FF2B5EF4-FFF2-40B4-BE49-F238E27FC236}">
                <a16:creationId xmlns="" xmlns:a16="http://schemas.microsoft.com/office/drawing/2014/main" id="{F9A45EAF-514F-AC38-AAD3-F2251319728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714500"/>
            <a:ext cx="12681785" cy="3778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FE603B64-F4D7-3B64-83E8-622F4E97ACD1}"/>
              </a:ext>
            </a:extLst>
          </p:cNvPr>
          <p:cNvSpPr txBox="1"/>
          <p:nvPr/>
        </p:nvSpPr>
        <p:spPr>
          <a:xfrm>
            <a:off x="685800" y="2361885"/>
            <a:ext cx="1592580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4450" lvl="0" indent="0" algn="just">
              <a:buClr>
                <a:srgbClr val="0000FF"/>
              </a:buClr>
              <a:buSzPts val="2900"/>
              <a:buNone/>
            </a:pPr>
            <a:r>
              <a:rPr lang="en-US" sz="4000" dirty="0">
                <a:latin typeface="Arial "/>
              </a:rPr>
              <a:t>5. </a:t>
            </a:r>
            <a:r>
              <a:rPr lang="en-US" sz="4000" dirty="0" err="1">
                <a:latin typeface="Arial "/>
              </a:rPr>
              <a:t>Cảm</a:t>
            </a:r>
            <a:r>
              <a:rPr lang="en-US" sz="4000" dirty="0">
                <a:latin typeface="Arial "/>
              </a:rPr>
              <a:t> </a:t>
            </a:r>
            <a:r>
              <a:rPr lang="en-US" sz="4000" dirty="0" err="1">
                <a:latin typeface="Arial "/>
              </a:rPr>
              <a:t>biến</a:t>
            </a:r>
            <a:r>
              <a:rPr lang="en-US" sz="4000" dirty="0">
                <a:latin typeface="Arial "/>
              </a:rPr>
              <a:t> </a:t>
            </a:r>
            <a:r>
              <a:rPr lang="en-US" sz="4000" dirty="0" err="1">
                <a:latin typeface="Arial "/>
              </a:rPr>
              <a:t>ánh</a:t>
            </a:r>
            <a:r>
              <a:rPr lang="en-US" sz="4000" dirty="0">
                <a:latin typeface="Arial "/>
              </a:rPr>
              <a:t> </a:t>
            </a:r>
            <a:r>
              <a:rPr lang="en-US" sz="4000" dirty="0" err="1">
                <a:latin typeface="Arial "/>
              </a:rPr>
              <a:t>sáng</a:t>
            </a:r>
            <a:r>
              <a:rPr lang="en-US" sz="4000" dirty="0">
                <a:latin typeface="Arial "/>
              </a:rPr>
              <a:t> </a:t>
            </a:r>
            <a:r>
              <a:rPr lang="en-US" sz="4000">
                <a:latin typeface="Arial "/>
              </a:rPr>
              <a:t>(</a:t>
            </a:r>
            <a:r>
              <a:rPr lang="en-US" sz="4000" smtClean="0">
                <a:latin typeface="Arial "/>
              </a:rPr>
              <a:t>LDR)</a:t>
            </a:r>
            <a:endParaRPr lang="en-US" sz="4000" dirty="0">
              <a:latin typeface="Arial "/>
            </a:endParaRPr>
          </a:p>
          <a:p>
            <a:pPr marL="44450" lvl="0" indent="0" algn="just">
              <a:buClr>
                <a:srgbClr val="0000FF"/>
              </a:buClr>
              <a:buSzPts val="2900"/>
              <a:buNone/>
            </a:pPr>
            <a:r>
              <a:rPr lang="vi-VN" sz="4000" b="1" smtClean="0">
                <a:latin typeface="Arial "/>
              </a:rPr>
              <a:t>Chức </a:t>
            </a:r>
            <a:r>
              <a:rPr lang="vi-VN" sz="4000" b="1" dirty="0">
                <a:latin typeface="Arial "/>
              </a:rPr>
              <a:t>năng:</a:t>
            </a:r>
            <a:r>
              <a:rPr lang="vi-VN" sz="4000" dirty="0">
                <a:latin typeface="Arial "/>
              </a:rPr>
              <a:t> Đo cường độ ánh sáng </a:t>
            </a:r>
            <a:r>
              <a:rPr lang="vi-VN" sz="4000">
                <a:latin typeface="Arial "/>
              </a:rPr>
              <a:t>trong </a:t>
            </a:r>
            <a:r>
              <a:rPr lang="vi-VN" sz="4000" smtClean="0">
                <a:latin typeface="Arial "/>
              </a:rPr>
              <a:t>chuồng.</a:t>
            </a:r>
            <a:endParaRPr lang="en-US" sz="4000" dirty="0">
              <a:latin typeface="Arial "/>
            </a:endParaRPr>
          </a:p>
          <a:p>
            <a:pPr marL="44450" lvl="0" indent="0" algn="just">
              <a:buClr>
                <a:srgbClr val="0000FF"/>
              </a:buClr>
              <a:buSzPts val="2900"/>
              <a:buNone/>
            </a:pPr>
            <a:r>
              <a:rPr lang="vi-VN" sz="4000" b="1" smtClean="0">
                <a:latin typeface="Arial "/>
              </a:rPr>
              <a:t>Ứng dụng:</a:t>
            </a:r>
            <a:r>
              <a:rPr lang="en-US" sz="4000" b="1" smtClean="0">
                <a:latin typeface="Arial "/>
              </a:rPr>
              <a:t> </a:t>
            </a:r>
            <a:r>
              <a:rPr lang="en-US" sz="4000" smtClean="0">
                <a:latin typeface="Arial "/>
              </a:rPr>
              <a:t>Tự động bật đèn khi trời tối, trời sáng tắt đèn.</a:t>
            </a:r>
            <a:endParaRPr lang="vi-VN" sz="4000" dirty="0">
              <a:latin typeface="Arial "/>
            </a:endParaRPr>
          </a:p>
        </p:txBody>
      </p:sp>
      <p:pic>
        <p:nvPicPr>
          <p:cNvPr id="1026" name="Picture 2" descr="Arduino Light Sensor Using LDR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3587" y="5173554"/>
            <a:ext cx="5610225" cy="357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44515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060D8A35-A92A-E89B-747C-A5021FE38C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="" xmlns:a16="http://schemas.microsoft.com/office/drawing/2014/main" id="{E159EB28-B96B-4BF8-0F07-424BFE67CAE4}"/>
              </a:ext>
            </a:extLst>
          </p:cNvPr>
          <p:cNvSpPr/>
          <p:nvPr/>
        </p:nvSpPr>
        <p:spPr>
          <a:xfrm>
            <a:off x="0" y="9635852"/>
            <a:ext cx="18288000" cy="651148"/>
          </a:xfrm>
          <a:custGeom>
            <a:avLst/>
            <a:gdLst/>
            <a:ahLst/>
            <a:cxnLst/>
            <a:rect l="l" t="t" r="r" b="b"/>
            <a:pathLst>
              <a:path w="18288000" h="651148">
                <a:moveTo>
                  <a:pt x="0" y="0"/>
                </a:moveTo>
                <a:lnTo>
                  <a:pt x="18288000" y="0"/>
                </a:lnTo>
                <a:lnTo>
                  <a:pt x="18288000" y="651148"/>
                </a:lnTo>
                <a:lnTo>
                  <a:pt x="0" y="6511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6703" b="-1670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="" xmlns:a16="http://schemas.microsoft.com/office/drawing/2014/main" id="{80E4436B-0F9F-55C5-F0CA-E6AAA10C085A}"/>
              </a:ext>
            </a:extLst>
          </p:cNvPr>
          <p:cNvSpPr/>
          <p:nvPr/>
        </p:nvSpPr>
        <p:spPr>
          <a:xfrm>
            <a:off x="15468600" y="237058"/>
            <a:ext cx="2057400" cy="1763204"/>
          </a:xfrm>
          <a:custGeom>
            <a:avLst/>
            <a:gdLst/>
            <a:ahLst/>
            <a:cxnLst/>
            <a:rect l="l" t="t" r="r" b="b"/>
            <a:pathLst>
              <a:path w="947177" h="859563">
                <a:moveTo>
                  <a:pt x="0" y="0"/>
                </a:moveTo>
                <a:lnTo>
                  <a:pt x="947177" y="0"/>
                </a:lnTo>
                <a:lnTo>
                  <a:pt x="947177" y="859563"/>
                </a:lnTo>
                <a:lnTo>
                  <a:pt x="0" y="85956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7" name="TextBox 206">
            <a:extLst>
              <a:ext uri="{FF2B5EF4-FFF2-40B4-BE49-F238E27FC236}">
                <a16:creationId xmlns="" xmlns:a16="http://schemas.microsoft.com/office/drawing/2014/main" id="{516C9FDB-0941-E841-E5DE-04369C07EC1C}"/>
              </a:ext>
            </a:extLst>
          </p:cNvPr>
          <p:cNvSpPr txBox="1"/>
          <p:nvPr/>
        </p:nvSpPr>
        <p:spPr>
          <a:xfrm>
            <a:off x="496824" y="764717"/>
            <a:ext cx="132801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FF6600"/>
                </a:solidFill>
                <a:latin typeface="Arial"/>
                <a:cs typeface="Arial"/>
              </a:rPr>
              <a:t>6. CHỨC NĂNG CHI TIẾT</a:t>
            </a:r>
            <a:endParaRPr lang="en-US" sz="4000" b="1" dirty="0">
              <a:solidFill>
                <a:srgbClr val="1F409A"/>
              </a:solidFill>
              <a:latin typeface="Arial"/>
              <a:cs typeface="Arial"/>
            </a:endParaRPr>
          </a:p>
        </p:txBody>
      </p:sp>
      <p:pic>
        <p:nvPicPr>
          <p:cNvPr id="208" name="Picture 207" descr="Dai Nam [PPT] Template 15.png">
            <a:extLst>
              <a:ext uri="{FF2B5EF4-FFF2-40B4-BE49-F238E27FC236}">
                <a16:creationId xmlns="" xmlns:a16="http://schemas.microsoft.com/office/drawing/2014/main" id="{67E23C99-D3E1-F547-70CD-F53A98B44EE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714500"/>
            <a:ext cx="12681785" cy="3778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344D232A-1306-20FE-5340-092FEF1941BD}"/>
              </a:ext>
            </a:extLst>
          </p:cNvPr>
          <p:cNvSpPr txBox="1"/>
          <p:nvPr/>
        </p:nvSpPr>
        <p:spPr>
          <a:xfrm>
            <a:off x="685800" y="2361885"/>
            <a:ext cx="1592580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4450" lvl="0" indent="0" algn="just">
              <a:buClr>
                <a:srgbClr val="0000FF"/>
              </a:buClr>
              <a:buSzPts val="2900"/>
              <a:buNone/>
            </a:pPr>
            <a:r>
              <a:rPr lang="en-US" sz="4000" dirty="0">
                <a:latin typeface="Arial "/>
              </a:rPr>
              <a:t>6. Camera </a:t>
            </a:r>
            <a:r>
              <a:rPr lang="en-US" sz="4000" dirty="0" err="1">
                <a:latin typeface="Arial "/>
              </a:rPr>
              <a:t>giám</a:t>
            </a:r>
            <a:r>
              <a:rPr lang="en-US" sz="4000" dirty="0">
                <a:latin typeface="Arial "/>
              </a:rPr>
              <a:t> </a:t>
            </a:r>
            <a:r>
              <a:rPr lang="en-US" sz="4000" err="1">
                <a:latin typeface="Arial "/>
              </a:rPr>
              <a:t>sát</a:t>
            </a:r>
            <a:r>
              <a:rPr lang="en-US" sz="4000">
                <a:latin typeface="Arial "/>
              </a:rPr>
              <a:t> </a:t>
            </a:r>
            <a:r>
              <a:rPr lang="en-US" sz="4000" smtClean="0">
                <a:latin typeface="Arial "/>
              </a:rPr>
              <a:t>(ESP32-CAM/IP Camera)</a:t>
            </a:r>
          </a:p>
          <a:p>
            <a:pPr marL="44450" lvl="0" indent="0" algn="just">
              <a:buClr>
                <a:srgbClr val="0000FF"/>
              </a:buClr>
              <a:buSzPts val="2900"/>
              <a:buNone/>
            </a:pPr>
            <a:r>
              <a:rPr lang="en-US" sz="4000" b="1" smtClean="0">
                <a:latin typeface="Arial "/>
              </a:rPr>
              <a:t>Chức </a:t>
            </a:r>
            <a:r>
              <a:rPr lang="en-US" sz="4000" b="1" dirty="0" err="1">
                <a:latin typeface="Arial "/>
              </a:rPr>
              <a:t>năng</a:t>
            </a:r>
            <a:r>
              <a:rPr lang="en-US" sz="4000" b="1" dirty="0">
                <a:latin typeface="Arial "/>
              </a:rPr>
              <a:t>:</a:t>
            </a:r>
            <a:r>
              <a:rPr lang="en-US" sz="4000" dirty="0">
                <a:latin typeface="Arial "/>
              </a:rPr>
              <a:t> Theo </a:t>
            </a:r>
            <a:r>
              <a:rPr lang="en-US" sz="4000" dirty="0" err="1">
                <a:latin typeface="Arial "/>
              </a:rPr>
              <a:t>dõi</a:t>
            </a:r>
            <a:r>
              <a:rPr lang="en-US" sz="4000" dirty="0">
                <a:latin typeface="Arial "/>
              </a:rPr>
              <a:t> </a:t>
            </a:r>
            <a:r>
              <a:rPr lang="en-US" sz="4000" dirty="0" err="1">
                <a:latin typeface="Arial "/>
              </a:rPr>
              <a:t>trực</a:t>
            </a:r>
            <a:r>
              <a:rPr lang="en-US" sz="4000" dirty="0">
                <a:latin typeface="Arial "/>
              </a:rPr>
              <a:t> </a:t>
            </a:r>
            <a:r>
              <a:rPr lang="en-US" sz="4000" dirty="0" err="1">
                <a:latin typeface="Arial "/>
              </a:rPr>
              <a:t>tiếp</a:t>
            </a:r>
            <a:r>
              <a:rPr lang="en-US" sz="4000" dirty="0">
                <a:latin typeface="Arial "/>
              </a:rPr>
              <a:t> </a:t>
            </a:r>
            <a:r>
              <a:rPr lang="en-US" sz="4000" dirty="0" err="1">
                <a:latin typeface="Arial "/>
              </a:rPr>
              <a:t>hoạt</a:t>
            </a:r>
            <a:r>
              <a:rPr lang="en-US" sz="4000" dirty="0">
                <a:latin typeface="Arial "/>
              </a:rPr>
              <a:t> </a:t>
            </a:r>
            <a:r>
              <a:rPr lang="en-US" sz="4000" dirty="0" err="1">
                <a:latin typeface="Arial "/>
              </a:rPr>
              <a:t>động</a:t>
            </a:r>
            <a:r>
              <a:rPr lang="en-US" sz="4000" dirty="0">
                <a:latin typeface="Arial "/>
              </a:rPr>
              <a:t> </a:t>
            </a:r>
            <a:r>
              <a:rPr lang="en-US" sz="4000" dirty="0" err="1">
                <a:latin typeface="Arial "/>
              </a:rPr>
              <a:t>của</a:t>
            </a:r>
            <a:r>
              <a:rPr lang="en-US" sz="4000" dirty="0">
                <a:latin typeface="Arial "/>
              </a:rPr>
              <a:t> </a:t>
            </a:r>
            <a:r>
              <a:rPr lang="en-US" sz="4000" dirty="0" err="1">
                <a:latin typeface="Arial "/>
              </a:rPr>
              <a:t>lợn</a:t>
            </a:r>
            <a:r>
              <a:rPr lang="en-US" sz="4000" dirty="0">
                <a:latin typeface="Arial "/>
              </a:rPr>
              <a:t> </a:t>
            </a:r>
            <a:r>
              <a:rPr lang="en-US" sz="4000">
                <a:latin typeface="Arial "/>
              </a:rPr>
              <a:t>qua </a:t>
            </a:r>
            <a:r>
              <a:rPr lang="en-US" sz="4000" smtClean="0">
                <a:latin typeface="Arial "/>
              </a:rPr>
              <a:t>Website</a:t>
            </a:r>
            <a:endParaRPr lang="en-US" sz="4000" dirty="0">
              <a:latin typeface="Arial "/>
            </a:endParaRPr>
          </a:p>
          <a:p>
            <a:pPr marL="44450" lvl="0" indent="0" algn="just">
              <a:buClr>
                <a:srgbClr val="0000FF"/>
              </a:buClr>
              <a:buSzPts val="2900"/>
              <a:buNone/>
            </a:pPr>
            <a:endParaRPr lang="en-US" sz="4000" dirty="0">
              <a:latin typeface="Arial "/>
            </a:endParaRPr>
          </a:p>
        </p:txBody>
      </p:sp>
      <p:pic>
        <p:nvPicPr>
          <p:cNvPr id="2050" name="Picture 2" descr="Module Wifi ESP32 CAM OV2640 + Bluetooth | Linh Kiện Điện Tử 3M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4152900"/>
            <a:ext cx="6858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38192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8C09DC98-1798-37F8-35D8-FAACDD8010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="" xmlns:a16="http://schemas.microsoft.com/office/drawing/2014/main" id="{447015D7-C933-E7E9-651B-53AF679296E9}"/>
              </a:ext>
            </a:extLst>
          </p:cNvPr>
          <p:cNvSpPr/>
          <p:nvPr/>
        </p:nvSpPr>
        <p:spPr>
          <a:xfrm>
            <a:off x="0" y="9635852"/>
            <a:ext cx="18288000" cy="651148"/>
          </a:xfrm>
          <a:custGeom>
            <a:avLst/>
            <a:gdLst/>
            <a:ahLst/>
            <a:cxnLst/>
            <a:rect l="l" t="t" r="r" b="b"/>
            <a:pathLst>
              <a:path w="18288000" h="651148">
                <a:moveTo>
                  <a:pt x="0" y="0"/>
                </a:moveTo>
                <a:lnTo>
                  <a:pt x="18288000" y="0"/>
                </a:lnTo>
                <a:lnTo>
                  <a:pt x="18288000" y="651148"/>
                </a:lnTo>
                <a:lnTo>
                  <a:pt x="0" y="6511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6703" b="-1670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="" xmlns:a16="http://schemas.microsoft.com/office/drawing/2014/main" id="{B716E759-3D64-3AF5-5BA5-A8AAE3D2F1FD}"/>
              </a:ext>
            </a:extLst>
          </p:cNvPr>
          <p:cNvSpPr/>
          <p:nvPr/>
        </p:nvSpPr>
        <p:spPr>
          <a:xfrm>
            <a:off x="15468600" y="237058"/>
            <a:ext cx="2057400" cy="1763204"/>
          </a:xfrm>
          <a:custGeom>
            <a:avLst/>
            <a:gdLst/>
            <a:ahLst/>
            <a:cxnLst/>
            <a:rect l="l" t="t" r="r" b="b"/>
            <a:pathLst>
              <a:path w="947177" h="859563">
                <a:moveTo>
                  <a:pt x="0" y="0"/>
                </a:moveTo>
                <a:lnTo>
                  <a:pt x="947177" y="0"/>
                </a:lnTo>
                <a:lnTo>
                  <a:pt x="947177" y="859563"/>
                </a:lnTo>
                <a:lnTo>
                  <a:pt x="0" y="85956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7" name="TextBox 206">
            <a:extLst>
              <a:ext uri="{FF2B5EF4-FFF2-40B4-BE49-F238E27FC236}">
                <a16:creationId xmlns="" xmlns:a16="http://schemas.microsoft.com/office/drawing/2014/main" id="{07AB9816-FE60-A1CE-23DA-9602F0790941}"/>
              </a:ext>
            </a:extLst>
          </p:cNvPr>
          <p:cNvSpPr txBox="1"/>
          <p:nvPr/>
        </p:nvSpPr>
        <p:spPr>
          <a:xfrm>
            <a:off x="496824" y="764717"/>
            <a:ext cx="132801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smtClean="0">
                <a:solidFill>
                  <a:srgbClr val="FF6600"/>
                </a:solidFill>
                <a:latin typeface="Arial"/>
                <a:cs typeface="Arial"/>
              </a:rPr>
              <a:t>7. TRIỂN KHAI DỰ ÁN</a:t>
            </a:r>
            <a:endParaRPr lang="en-US" sz="4000" b="1" dirty="0">
              <a:solidFill>
                <a:srgbClr val="1F409A"/>
              </a:solidFill>
              <a:latin typeface="Arial"/>
              <a:cs typeface="Arial"/>
            </a:endParaRPr>
          </a:p>
        </p:txBody>
      </p:sp>
      <p:pic>
        <p:nvPicPr>
          <p:cNvPr id="208" name="Picture 207" descr="Dai Nam [PPT] Template 15.png">
            <a:extLst>
              <a:ext uri="{FF2B5EF4-FFF2-40B4-BE49-F238E27FC236}">
                <a16:creationId xmlns="" xmlns:a16="http://schemas.microsoft.com/office/drawing/2014/main" id="{13AD7984-00A6-7851-BEEA-7E21F3630CD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714500"/>
            <a:ext cx="12681785" cy="3778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CE85923D-336C-A7DF-6EBA-CE96C98039DE}"/>
              </a:ext>
            </a:extLst>
          </p:cNvPr>
          <p:cNvSpPr txBox="1"/>
          <p:nvPr/>
        </p:nvSpPr>
        <p:spPr>
          <a:xfrm>
            <a:off x="496824" y="1752285"/>
            <a:ext cx="17333976" cy="3469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4450" lvl="0">
              <a:lnSpc>
                <a:spcPct val="150000"/>
              </a:lnSpc>
              <a:buClr>
                <a:srgbClr val="0000FF"/>
              </a:buClr>
              <a:buSzPts val="2900"/>
            </a:pPr>
            <a:r>
              <a:rPr lang="en-US" sz="3000" b="1" smtClean="0">
                <a:latin typeface="Arial "/>
              </a:rPr>
              <a:t>UNO 1:</a:t>
            </a:r>
            <a:r>
              <a:rPr lang="en-US" sz="3000" smtClean="0">
                <a:latin typeface="Arial "/>
              </a:rPr>
              <a:t/>
            </a:r>
            <a:br>
              <a:rPr lang="en-US" sz="3000" smtClean="0">
                <a:latin typeface="Arial "/>
              </a:rPr>
            </a:br>
            <a:r>
              <a:rPr lang="en-US" sz="3000" smtClean="0">
                <a:latin typeface="Arial "/>
              </a:rPr>
              <a:t>- Hẹn giờ cho lợn ăn, đo thời gian bằng module DS1307, động cơ bước hoạt động + vít tải đẩy thức ăn xuống máng.</a:t>
            </a:r>
          </a:p>
          <a:p>
            <a:pPr marL="44450" lvl="0">
              <a:lnSpc>
                <a:spcPct val="150000"/>
              </a:lnSpc>
              <a:buClr>
                <a:srgbClr val="0000FF"/>
              </a:buClr>
              <a:buSzPts val="2900"/>
            </a:pPr>
            <a:r>
              <a:rPr lang="en-US" sz="3000" smtClean="0">
                <a:latin typeface="Arial "/>
              </a:rPr>
              <a:t>- Bật đèn khi trời tối, sử dụng cảm biến ánh sáng LRD.</a:t>
            </a:r>
          </a:p>
          <a:p>
            <a:pPr marL="615950" lvl="0" indent="-571500">
              <a:lnSpc>
                <a:spcPct val="150000"/>
              </a:lnSpc>
              <a:buClr>
                <a:srgbClr val="0000FF"/>
              </a:buClr>
              <a:buSzPts val="2900"/>
              <a:buFontTx/>
              <a:buChar char="-"/>
            </a:pPr>
            <a:endParaRPr lang="en-US" sz="3000" smtClean="0">
              <a:latin typeface="Arial 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2" t="5421" r="1786" b="3462"/>
          <a:stretch/>
        </p:blipFill>
        <p:spPr>
          <a:xfrm>
            <a:off x="4142232" y="4568201"/>
            <a:ext cx="10043160" cy="5067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4325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8C09DC98-1798-37F8-35D8-FAACDD8010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="" xmlns:a16="http://schemas.microsoft.com/office/drawing/2014/main" id="{447015D7-C933-E7E9-651B-53AF679296E9}"/>
              </a:ext>
            </a:extLst>
          </p:cNvPr>
          <p:cNvSpPr/>
          <p:nvPr/>
        </p:nvSpPr>
        <p:spPr>
          <a:xfrm>
            <a:off x="0" y="9635852"/>
            <a:ext cx="18288000" cy="651148"/>
          </a:xfrm>
          <a:custGeom>
            <a:avLst/>
            <a:gdLst/>
            <a:ahLst/>
            <a:cxnLst/>
            <a:rect l="l" t="t" r="r" b="b"/>
            <a:pathLst>
              <a:path w="18288000" h="651148">
                <a:moveTo>
                  <a:pt x="0" y="0"/>
                </a:moveTo>
                <a:lnTo>
                  <a:pt x="18288000" y="0"/>
                </a:lnTo>
                <a:lnTo>
                  <a:pt x="18288000" y="651148"/>
                </a:lnTo>
                <a:lnTo>
                  <a:pt x="0" y="6511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6703" b="-1670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="" xmlns:a16="http://schemas.microsoft.com/office/drawing/2014/main" id="{B716E759-3D64-3AF5-5BA5-A8AAE3D2F1FD}"/>
              </a:ext>
            </a:extLst>
          </p:cNvPr>
          <p:cNvSpPr/>
          <p:nvPr/>
        </p:nvSpPr>
        <p:spPr>
          <a:xfrm>
            <a:off x="15468600" y="237058"/>
            <a:ext cx="2057400" cy="1763204"/>
          </a:xfrm>
          <a:custGeom>
            <a:avLst/>
            <a:gdLst/>
            <a:ahLst/>
            <a:cxnLst/>
            <a:rect l="l" t="t" r="r" b="b"/>
            <a:pathLst>
              <a:path w="947177" h="859563">
                <a:moveTo>
                  <a:pt x="0" y="0"/>
                </a:moveTo>
                <a:lnTo>
                  <a:pt x="947177" y="0"/>
                </a:lnTo>
                <a:lnTo>
                  <a:pt x="947177" y="859563"/>
                </a:lnTo>
                <a:lnTo>
                  <a:pt x="0" y="85956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7" name="TextBox 206">
            <a:extLst>
              <a:ext uri="{FF2B5EF4-FFF2-40B4-BE49-F238E27FC236}">
                <a16:creationId xmlns="" xmlns:a16="http://schemas.microsoft.com/office/drawing/2014/main" id="{07AB9816-FE60-A1CE-23DA-9602F0790941}"/>
              </a:ext>
            </a:extLst>
          </p:cNvPr>
          <p:cNvSpPr txBox="1"/>
          <p:nvPr/>
        </p:nvSpPr>
        <p:spPr>
          <a:xfrm>
            <a:off x="496824" y="764717"/>
            <a:ext cx="132801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smtClean="0">
                <a:solidFill>
                  <a:srgbClr val="FF6600"/>
                </a:solidFill>
                <a:latin typeface="Arial"/>
                <a:cs typeface="Arial"/>
              </a:rPr>
              <a:t>7. TRIỂN KHAI DỰ ÁN</a:t>
            </a:r>
            <a:endParaRPr lang="en-US" sz="4000" b="1" dirty="0">
              <a:solidFill>
                <a:srgbClr val="1F409A"/>
              </a:solidFill>
              <a:latin typeface="Arial"/>
              <a:cs typeface="Arial"/>
            </a:endParaRPr>
          </a:p>
        </p:txBody>
      </p:sp>
      <p:pic>
        <p:nvPicPr>
          <p:cNvPr id="208" name="Picture 207" descr="Dai Nam [PPT] Template 15.png">
            <a:extLst>
              <a:ext uri="{FF2B5EF4-FFF2-40B4-BE49-F238E27FC236}">
                <a16:creationId xmlns="" xmlns:a16="http://schemas.microsoft.com/office/drawing/2014/main" id="{13AD7984-00A6-7851-BEEA-7E21F3630CD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714500"/>
            <a:ext cx="12681785" cy="3778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CE85923D-336C-A7DF-6EBA-CE96C98039DE}"/>
              </a:ext>
            </a:extLst>
          </p:cNvPr>
          <p:cNvSpPr txBox="1"/>
          <p:nvPr/>
        </p:nvSpPr>
        <p:spPr>
          <a:xfrm>
            <a:off x="496824" y="1752285"/>
            <a:ext cx="17333976" cy="21698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4450" lvl="0">
              <a:lnSpc>
                <a:spcPct val="150000"/>
              </a:lnSpc>
              <a:buClr>
                <a:srgbClr val="0000FF"/>
              </a:buClr>
              <a:buSzPts val="2900"/>
            </a:pPr>
            <a:r>
              <a:rPr lang="en-US" sz="3000" b="1" smtClean="0">
                <a:latin typeface="Arial "/>
              </a:rPr>
              <a:t>UNO 2:</a:t>
            </a:r>
            <a:r>
              <a:rPr lang="en-US" sz="3000" smtClean="0">
                <a:latin typeface="Arial "/>
              </a:rPr>
              <a:t/>
            </a:r>
            <a:br>
              <a:rPr lang="en-US" sz="3000" smtClean="0">
                <a:latin typeface="Arial "/>
              </a:rPr>
            </a:br>
            <a:r>
              <a:rPr lang="en-US" sz="3000" smtClean="0">
                <a:latin typeface="Arial "/>
              </a:rPr>
              <a:t>- Đo nhiệt độ, độ ẩm bằng DHT11</a:t>
            </a:r>
          </a:p>
          <a:p>
            <a:pPr marL="44450" lvl="0">
              <a:lnSpc>
                <a:spcPct val="150000"/>
              </a:lnSpc>
              <a:buClr>
                <a:srgbClr val="0000FF"/>
              </a:buClr>
              <a:buSzPts val="2900"/>
            </a:pPr>
            <a:r>
              <a:rPr lang="en-US" sz="3000" smtClean="0">
                <a:latin typeface="Arial "/>
              </a:rPr>
              <a:t>- Sử dụng Water sensor đo mực nước, nước thấp máy bơm kích hoạt.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61" b="5805"/>
          <a:stretch/>
        </p:blipFill>
        <p:spPr>
          <a:xfrm>
            <a:off x="3639312" y="3771900"/>
            <a:ext cx="11049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6723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8C09DC98-1798-37F8-35D8-FAACDD8010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="" xmlns:a16="http://schemas.microsoft.com/office/drawing/2014/main" id="{447015D7-C933-E7E9-651B-53AF679296E9}"/>
              </a:ext>
            </a:extLst>
          </p:cNvPr>
          <p:cNvSpPr/>
          <p:nvPr/>
        </p:nvSpPr>
        <p:spPr>
          <a:xfrm>
            <a:off x="0" y="9635852"/>
            <a:ext cx="18288000" cy="651148"/>
          </a:xfrm>
          <a:custGeom>
            <a:avLst/>
            <a:gdLst/>
            <a:ahLst/>
            <a:cxnLst/>
            <a:rect l="l" t="t" r="r" b="b"/>
            <a:pathLst>
              <a:path w="18288000" h="651148">
                <a:moveTo>
                  <a:pt x="0" y="0"/>
                </a:moveTo>
                <a:lnTo>
                  <a:pt x="18288000" y="0"/>
                </a:lnTo>
                <a:lnTo>
                  <a:pt x="18288000" y="651148"/>
                </a:lnTo>
                <a:lnTo>
                  <a:pt x="0" y="6511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6703" b="-1670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="" xmlns:a16="http://schemas.microsoft.com/office/drawing/2014/main" id="{B716E759-3D64-3AF5-5BA5-A8AAE3D2F1FD}"/>
              </a:ext>
            </a:extLst>
          </p:cNvPr>
          <p:cNvSpPr/>
          <p:nvPr/>
        </p:nvSpPr>
        <p:spPr>
          <a:xfrm>
            <a:off x="15468600" y="237058"/>
            <a:ext cx="2057400" cy="1763204"/>
          </a:xfrm>
          <a:custGeom>
            <a:avLst/>
            <a:gdLst/>
            <a:ahLst/>
            <a:cxnLst/>
            <a:rect l="l" t="t" r="r" b="b"/>
            <a:pathLst>
              <a:path w="947177" h="859563">
                <a:moveTo>
                  <a:pt x="0" y="0"/>
                </a:moveTo>
                <a:lnTo>
                  <a:pt x="947177" y="0"/>
                </a:lnTo>
                <a:lnTo>
                  <a:pt x="947177" y="859563"/>
                </a:lnTo>
                <a:lnTo>
                  <a:pt x="0" y="85956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7" name="TextBox 206">
            <a:extLst>
              <a:ext uri="{FF2B5EF4-FFF2-40B4-BE49-F238E27FC236}">
                <a16:creationId xmlns="" xmlns:a16="http://schemas.microsoft.com/office/drawing/2014/main" id="{07AB9816-FE60-A1CE-23DA-9602F0790941}"/>
              </a:ext>
            </a:extLst>
          </p:cNvPr>
          <p:cNvSpPr txBox="1"/>
          <p:nvPr/>
        </p:nvSpPr>
        <p:spPr>
          <a:xfrm>
            <a:off x="496824" y="764717"/>
            <a:ext cx="132801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smtClean="0">
                <a:solidFill>
                  <a:srgbClr val="FF6600"/>
                </a:solidFill>
                <a:latin typeface="Arial"/>
                <a:cs typeface="Arial"/>
              </a:rPr>
              <a:t>7. TRIỂN KHAI DỰ ÁN</a:t>
            </a:r>
            <a:endParaRPr lang="en-US" sz="4000" b="1" dirty="0">
              <a:solidFill>
                <a:srgbClr val="1F409A"/>
              </a:solidFill>
              <a:latin typeface="Arial"/>
              <a:cs typeface="Arial"/>
            </a:endParaRPr>
          </a:p>
        </p:txBody>
      </p:sp>
      <p:pic>
        <p:nvPicPr>
          <p:cNvPr id="208" name="Picture 207" descr="Dai Nam [PPT] Template 15.png">
            <a:extLst>
              <a:ext uri="{FF2B5EF4-FFF2-40B4-BE49-F238E27FC236}">
                <a16:creationId xmlns="" xmlns:a16="http://schemas.microsoft.com/office/drawing/2014/main" id="{13AD7984-00A6-7851-BEEA-7E21F3630CD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714500"/>
            <a:ext cx="12681785" cy="3778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CE85923D-336C-A7DF-6EBA-CE96C98039DE}"/>
              </a:ext>
            </a:extLst>
          </p:cNvPr>
          <p:cNvSpPr txBox="1"/>
          <p:nvPr/>
        </p:nvSpPr>
        <p:spPr>
          <a:xfrm>
            <a:off x="496824" y="1752285"/>
            <a:ext cx="17333976" cy="13917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4450" lvl="0">
              <a:lnSpc>
                <a:spcPct val="150000"/>
              </a:lnSpc>
              <a:buClr>
                <a:srgbClr val="0000FF"/>
              </a:buClr>
              <a:buSzPts val="2900"/>
            </a:pPr>
            <a:r>
              <a:rPr lang="en-US" sz="3000" b="1" smtClean="0">
                <a:latin typeface="Arial "/>
              </a:rPr>
              <a:t>UNO 3:</a:t>
            </a:r>
            <a:r>
              <a:rPr lang="en-US" sz="3000" smtClean="0">
                <a:latin typeface="Arial "/>
              </a:rPr>
              <a:t/>
            </a:r>
            <a:br>
              <a:rPr lang="en-US" sz="3000" smtClean="0">
                <a:latin typeface="Arial "/>
              </a:rPr>
            </a:br>
            <a:r>
              <a:rPr lang="en-US" sz="3000" smtClean="0">
                <a:latin typeface="Arial "/>
              </a:rPr>
              <a:t>- Đo chất lượng không khí, nếu vượt ngưỡng, còi báo động kêu.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6912" y="3330382"/>
            <a:ext cx="11353800" cy="61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674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8C09DC98-1798-37F8-35D8-FAACDD8010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="" xmlns:a16="http://schemas.microsoft.com/office/drawing/2014/main" id="{447015D7-C933-E7E9-651B-53AF679296E9}"/>
              </a:ext>
            </a:extLst>
          </p:cNvPr>
          <p:cNvSpPr/>
          <p:nvPr/>
        </p:nvSpPr>
        <p:spPr>
          <a:xfrm>
            <a:off x="0" y="9635852"/>
            <a:ext cx="18288000" cy="651148"/>
          </a:xfrm>
          <a:custGeom>
            <a:avLst/>
            <a:gdLst/>
            <a:ahLst/>
            <a:cxnLst/>
            <a:rect l="l" t="t" r="r" b="b"/>
            <a:pathLst>
              <a:path w="18288000" h="651148">
                <a:moveTo>
                  <a:pt x="0" y="0"/>
                </a:moveTo>
                <a:lnTo>
                  <a:pt x="18288000" y="0"/>
                </a:lnTo>
                <a:lnTo>
                  <a:pt x="18288000" y="651148"/>
                </a:lnTo>
                <a:lnTo>
                  <a:pt x="0" y="6511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6703" b="-1670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="" xmlns:a16="http://schemas.microsoft.com/office/drawing/2014/main" id="{B716E759-3D64-3AF5-5BA5-A8AAE3D2F1FD}"/>
              </a:ext>
            </a:extLst>
          </p:cNvPr>
          <p:cNvSpPr/>
          <p:nvPr/>
        </p:nvSpPr>
        <p:spPr>
          <a:xfrm>
            <a:off x="15468600" y="237058"/>
            <a:ext cx="2057400" cy="1763204"/>
          </a:xfrm>
          <a:custGeom>
            <a:avLst/>
            <a:gdLst/>
            <a:ahLst/>
            <a:cxnLst/>
            <a:rect l="l" t="t" r="r" b="b"/>
            <a:pathLst>
              <a:path w="947177" h="859563">
                <a:moveTo>
                  <a:pt x="0" y="0"/>
                </a:moveTo>
                <a:lnTo>
                  <a:pt x="947177" y="0"/>
                </a:lnTo>
                <a:lnTo>
                  <a:pt x="947177" y="859563"/>
                </a:lnTo>
                <a:lnTo>
                  <a:pt x="0" y="85956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7" name="TextBox 206">
            <a:extLst>
              <a:ext uri="{FF2B5EF4-FFF2-40B4-BE49-F238E27FC236}">
                <a16:creationId xmlns="" xmlns:a16="http://schemas.microsoft.com/office/drawing/2014/main" id="{07AB9816-FE60-A1CE-23DA-9602F0790941}"/>
              </a:ext>
            </a:extLst>
          </p:cNvPr>
          <p:cNvSpPr txBox="1"/>
          <p:nvPr/>
        </p:nvSpPr>
        <p:spPr>
          <a:xfrm>
            <a:off x="496824" y="764717"/>
            <a:ext cx="132801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smtClean="0">
                <a:solidFill>
                  <a:srgbClr val="FF6600"/>
                </a:solidFill>
                <a:latin typeface="Arial"/>
                <a:cs typeface="Arial"/>
              </a:rPr>
              <a:t>7. TRIỂN KHAI DỰ ÁN</a:t>
            </a:r>
            <a:endParaRPr lang="en-US" sz="4000" b="1" dirty="0">
              <a:solidFill>
                <a:srgbClr val="1F409A"/>
              </a:solidFill>
              <a:latin typeface="Arial"/>
              <a:cs typeface="Arial"/>
            </a:endParaRPr>
          </a:p>
        </p:txBody>
      </p:sp>
      <p:pic>
        <p:nvPicPr>
          <p:cNvPr id="208" name="Picture 207" descr="Dai Nam [PPT] Template 15.png">
            <a:extLst>
              <a:ext uri="{FF2B5EF4-FFF2-40B4-BE49-F238E27FC236}">
                <a16:creationId xmlns="" xmlns:a16="http://schemas.microsoft.com/office/drawing/2014/main" id="{13AD7984-00A6-7851-BEEA-7E21F3630CD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714500"/>
            <a:ext cx="12681785" cy="3778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CE85923D-336C-A7DF-6EBA-CE96C98039DE}"/>
              </a:ext>
            </a:extLst>
          </p:cNvPr>
          <p:cNvSpPr txBox="1"/>
          <p:nvPr/>
        </p:nvSpPr>
        <p:spPr>
          <a:xfrm>
            <a:off x="496824" y="1752285"/>
            <a:ext cx="17333976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4450" lvl="0">
              <a:lnSpc>
                <a:spcPct val="150000"/>
              </a:lnSpc>
              <a:buClr>
                <a:srgbClr val="0000FF"/>
              </a:buClr>
              <a:buSzPts val="2900"/>
            </a:pPr>
            <a:r>
              <a:rPr lang="en-US" sz="4000" b="1" smtClean="0">
                <a:latin typeface="Arial "/>
              </a:rPr>
              <a:t>ESP32-CAM:</a:t>
            </a:r>
            <a:r>
              <a:rPr lang="en-US" sz="4000" smtClean="0">
                <a:latin typeface="Arial "/>
              </a:rPr>
              <a:t/>
            </a:r>
            <a:br>
              <a:rPr lang="en-US" sz="4000" smtClean="0">
                <a:latin typeface="Arial "/>
              </a:rPr>
            </a:br>
            <a:r>
              <a:rPr lang="en-US" sz="4000" smtClean="0">
                <a:latin typeface="Arial "/>
              </a:rPr>
              <a:t>- Theo dõi lợn qua CAM.</a:t>
            </a:r>
          </a:p>
          <a:p>
            <a:pPr marL="615950" lvl="0" indent="-571500">
              <a:lnSpc>
                <a:spcPct val="150000"/>
              </a:lnSpc>
              <a:buClr>
                <a:srgbClr val="0000FF"/>
              </a:buClr>
              <a:buSzPts val="2900"/>
              <a:buFontTx/>
              <a:buChar char="-"/>
            </a:pPr>
            <a:endParaRPr lang="en-US" sz="4000" smtClean="0">
              <a:latin typeface="Arial 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53B3AB8D-B0EF-AD58-6119-3F18D105E9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62800" y="4047522"/>
            <a:ext cx="4419600" cy="4164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6914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8C09DC98-1798-37F8-35D8-FAACDD8010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="" xmlns:a16="http://schemas.microsoft.com/office/drawing/2014/main" id="{447015D7-C933-E7E9-651B-53AF679296E9}"/>
              </a:ext>
            </a:extLst>
          </p:cNvPr>
          <p:cNvSpPr/>
          <p:nvPr/>
        </p:nvSpPr>
        <p:spPr>
          <a:xfrm>
            <a:off x="0" y="9635852"/>
            <a:ext cx="18288000" cy="651148"/>
          </a:xfrm>
          <a:custGeom>
            <a:avLst/>
            <a:gdLst/>
            <a:ahLst/>
            <a:cxnLst/>
            <a:rect l="l" t="t" r="r" b="b"/>
            <a:pathLst>
              <a:path w="18288000" h="651148">
                <a:moveTo>
                  <a:pt x="0" y="0"/>
                </a:moveTo>
                <a:lnTo>
                  <a:pt x="18288000" y="0"/>
                </a:lnTo>
                <a:lnTo>
                  <a:pt x="18288000" y="651148"/>
                </a:lnTo>
                <a:lnTo>
                  <a:pt x="0" y="6511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6703" b="-1670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="" xmlns:a16="http://schemas.microsoft.com/office/drawing/2014/main" id="{B716E759-3D64-3AF5-5BA5-A8AAE3D2F1FD}"/>
              </a:ext>
            </a:extLst>
          </p:cNvPr>
          <p:cNvSpPr/>
          <p:nvPr/>
        </p:nvSpPr>
        <p:spPr>
          <a:xfrm>
            <a:off x="15468600" y="237058"/>
            <a:ext cx="2057400" cy="1763204"/>
          </a:xfrm>
          <a:custGeom>
            <a:avLst/>
            <a:gdLst/>
            <a:ahLst/>
            <a:cxnLst/>
            <a:rect l="l" t="t" r="r" b="b"/>
            <a:pathLst>
              <a:path w="947177" h="859563">
                <a:moveTo>
                  <a:pt x="0" y="0"/>
                </a:moveTo>
                <a:lnTo>
                  <a:pt x="947177" y="0"/>
                </a:lnTo>
                <a:lnTo>
                  <a:pt x="947177" y="859563"/>
                </a:lnTo>
                <a:lnTo>
                  <a:pt x="0" y="85956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7" name="TextBox 206">
            <a:extLst>
              <a:ext uri="{FF2B5EF4-FFF2-40B4-BE49-F238E27FC236}">
                <a16:creationId xmlns="" xmlns:a16="http://schemas.microsoft.com/office/drawing/2014/main" id="{07AB9816-FE60-A1CE-23DA-9602F0790941}"/>
              </a:ext>
            </a:extLst>
          </p:cNvPr>
          <p:cNvSpPr txBox="1"/>
          <p:nvPr/>
        </p:nvSpPr>
        <p:spPr>
          <a:xfrm>
            <a:off x="496824" y="764717"/>
            <a:ext cx="132801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>
                <a:solidFill>
                  <a:srgbClr val="FF6600"/>
                </a:solidFill>
                <a:latin typeface="Arial"/>
                <a:cs typeface="Arial"/>
              </a:rPr>
              <a:t>8</a:t>
            </a:r>
            <a:r>
              <a:rPr lang="en-US" sz="4000" b="1" smtClean="0">
                <a:solidFill>
                  <a:srgbClr val="FF6600"/>
                </a:solidFill>
                <a:latin typeface="Arial"/>
                <a:cs typeface="Arial"/>
              </a:rPr>
              <a:t>. CÁC BƯỚC THỰC HIỆN</a:t>
            </a:r>
            <a:endParaRPr lang="en-US" sz="4000" b="1" dirty="0">
              <a:solidFill>
                <a:srgbClr val="1F409A"/>
              </a:solidFill>
              <a:latin typeface="Arial"/>
              <a:cs typeface="Arial"/>
            </a:endParaRPr>
          </a:p>
        </p:txBody>
      </p:sp>
      <p:pic>
        <p:nvPicPr>
          <p:cNvPr id="208" name="Picture 207" descr="Dai Nam [PPT] Template 15.png">
            <a:extLst>
              <a:ext uri="{FF2B5EF4-FFF2-40B4-BE49-F238E27FC236}">
                <a16:creationId xmlns="" xmlns:a16="http://schemas.microsoft.com/office/drawing/2014/main" id="{13AD7984-00A6-7851-BEEA-7E21F3630CD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714500"/>
            <a:ext cx="12681785" cy="3778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2242159"/>
            <a:ext cx="15866991" cy="5297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5388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ADDDE288-1FD9-F81B-B267-4DAD043530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="" xmlns:a16="http://schemas.microsoft.com/office/drawing/2014/main" id="{C626ADA8-0E53-0791-FE7A-FBFED7497D29}"/>
              </a:ext>
            </a:extLst>
          </p:cNvPr>
          <p:cNvSpPr/>
          <p:nvPr/>
        </p:nvSpPr>
        <p:spPr>
          <a:xfrm>
            <a:off x="0" y="9635852"/>
            <a:ext cx="18288000" cy="651148"/>
          </a:xfrm>
          <a:custGeom>
            <a:avLst/>
            <a:gdLst/>
            <a:ahLst/>
            <a:cxnLst/>
            <a:rect l="l" t="t" r="r" b="b"/>
            <a:pathLst>
              <a:path w="18288000" h="651148">
                <a:moveTo>
                  <a:pt x="0" y="0"/>
                </a:moveTo>
                <a:lnTo>
                  <a:pt x="18288000" y="0"/>
                </a:lnTo>
                <a:lnTo>
                  <a:pt x="18288000" y="651148"/>
                </a:lnTo>
                <a:lnTo>
                  <a:pt x="0" y="6511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6703" b="-1670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="" xmlns:a16="http://schemas.microsoft.com/office/drawing/2014/main" id="{3905C776-B34C-1768-CDA8-5D5CEC65B158}"/>
              </a:ext>
            </a:extLst>
          </p:cNvPr>
          <p:cNvSpPr/>
          <p:nvPr/>
        </p:nvSpPr>
        <p:spPr>
          <a:xfrm>
            <a:off x="15468600" y="237058"/>
            <a:ext cx="2057400" cy="1763204"/>
          </a:xfrm>
          <a:custGeom>
            <a:avLst/>
            <a:gdLst/>
            <a:ahLst/>
            <a:cxnLst/>
            <a:rect l="l" t="t" r="r" b="b"/>
            <a:pathLst>
              <a:path w="947177" h="859563">
                <a:moveTo>
                  <a:pt x="0" y="0"/>
                </a:moveTo>
                <a:lnTo>
                  <a:pt x="947177" y="0"/>
                </a:lnTo>
                <a:lnTo>
                  <a:pt x="947177" y="859563"/>
                </a:lnTo>
                <a:lnTo>
                  <a:pt x="0" y="85956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7" name="TextBox 206">
            <a:extLst>
              <a:ext uri="{FF2B5EF4-FFF2-40B4-BE49-F238E27FC236}">
                <a16:creationId xmlns="" xmlns:a16="http://schemas.microsoft.com/office/drawing/2014/main" id="{EA392C41-B9DC-4639-6EE3-D39B9E867D40}"/>
              </a:ext>
            </a:extLst>
          </p:cNvPr>
          <p:cNvSpPr txBox="1"/>
          <p:nvPr/>
        </p:nvSpPr>
        <p:spPr>
          <a:xfrm>
            <a:off x="496824" y="764717"/>
            <a:ext cx="132801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FF6600"/>
                </a:solidFill>
                <a:latin typeface="Arial"/>
                <a:cs typeface="Arial"/>
              </a:rPr>
              <a:t>MỤC LỤC</a:t>
            </a:r>
            <a:endParaRPr lang="en-US" sz="4000" b="1" dirty="0">
              <a:solidFill>
                <a:srgbClr val="1F409A"/>
              </a:solidFill>
              <a:latin typeface="Arial"/>
              <a:cs typeface="Arial"/>
            </a:endParaRPr>
          </a:p>
        </p:txBody>
      </p:sp>
      <p:pic>
        <p:nvPicPr>
          <p:cNvPr id="208" name="Picture 207" descr="Dai Nam [PPT] Template 15.png">
            <a:extLst>
              <a:ext uri="{FF2B5EF4-FFF2-40B4-BE49-F238E27FC236}">
                <a16:creationId xmlns="" xmlns:a16="http://schemas.microsoft.com/office/drawing/2014/main" id="{5477C25C-098F-DF3D-E8E8-28B10FBFA8C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714500"/>
            <a:ext cx="12681785" cy="3778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7F40CEB9-3C9C-1953-0903-2ED008321305}"/>
              </a:ext>
            </a:extLst>
          </p:cNvPr>
          <p:cNvSpPr txBox="1"/>
          <p:nvPr/>
        </p:nvSpPr>
        <p:spPr>
          <a:xfrm>
            <a:off x="473378" y="1767059"/>
            <a:ext cx="8137222" cy="77684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58800" lvl="0" indent="-514350" algn="just">
              <a:lnSpc>
                <a:spcPct val="150000"/>
              </a:lnSpc>
              <a:buClr>
                <a:srgbClr val="0000FF"/>
              </a:buClr>
              <a:buSzPts val="2900"/>
              <a:buAutoNum type="arabicPeriod"/>
            </a:pPr>
            <a:r>
              <a:rPr lang="en-US" sz="2800" dirty="0" err="1">
                <a:latin typeface="Arial "/>
              </a:rPr>
              <a:t>Đặt</a:t>
            </a:r>
            <a:r>
              <a:rPr lang="en-US" sz="2800" dirty="0">
                <a:latin typeface="Arial "/>
              </a:rPr>
              <a:t> </a:t>
            </a:r>
            <a:r>
              <a:rPr lang="en-US" sz="2800" dirty="0" err="1">
                <a:latin typeface="Arial "/>
              </a:rPr>
              <a:t>vấn</a:t>
            </a:r>
            <a:r>
              <a:rPr lang="en-US" sz="2800" dirty="0">
                <a:latin typeface="Arial "/>
              </a:rPr>
              <a:t> </a:t>
            </a:r>
            <a:r>
              <a:rPr lang="en-US" sz="2800" dirty="0" err="1">
                <a:latin typeface="Arial "/>
              </a:rPr>
              <a:t>đề</a:t>
            </a:r>
            <a:endParaRPr lang="en-US" sz="2800" dirty="0">
              <a:latin typeface="Arial "/>
            </a:endParaRPr>
          </a:p>
          <a:p>
            <a:pPr marL="558800" lvl="0" indent="-514350" algn="just">
              <a:lnSpc>
                <a:spcPct val="150000"/>
              </a:lnSpc>
              <a:buClr>
                <a:srgbClr val="0000FF"/>
              </a:buClr>
              <a:buSzPts val="2900"/>
              <a:buAutoNum type="arabicPeriod"/>
            </a:pPr>
            <a:r>
              <a:rPr lang="en-US" sz="2800" dirty="0" err="1">
                <a:latin typeface="Arial "/>
              </a:rPr>
              <a:t>Mô</a:t>
            </a:r>
            <a:r>
              <a:rPr lang="en-US" sz="2800" dirty="0">
                <a:latin typeface="Arial "/>
              </a:rPr>
              <a:t> </a:t>
            </a:r>
            <a:r>
              <a:rPr lang="en-US" sz="2800" dirty="0" err="1">
                <a:latin typeface="Arial "/>
              </a:rPr>
              <a:t>tả</a:t>
            </a:r>
            <a:r>
              <a:rPr lang="en-US" sz="2800" dirty="0">
                <a:latin typeface="Arial "/>
              </a:rPr>
              <a:t> </a:t>
            </a:r>
            <a:r>
              <a:rPr lang="en-US" sz="2800" dirty="0" err="1">
                <a:latin typeface="Arial "/>
              </a:rPr>
              <a:t>tổng</a:t>
            </a:r>
            <a:r>
              <a:rPr lang="en-US" sz="2800" dirty="0">
                <a:latin typeface="Arial "/>
              </a:rPr>
              <a:t> </a:t>
            </a:r>
            <a:r>
              <a:rPr lang="en-US" sz="2800" dirty="0" err="1">
                <a:latin typeface="Arial "/>
              </a:rPr>
              <a:t>quan</a:t>
            </a:r>
            <a:endParaRPr lang="en-US" sz="2800" dirty="0">
              <a:latin typeface="Arial "/>
            </a:endParaRPr>
          </a:p>
          <a:p>
            <a:pPr marL="558800" lvl="0" indent="-514350" algn="just">
              <a:lnSpc>
                <a:spcPct val="150000"/>
              </a:lnSpc>
              <a:buClr>
                <a:srgbClr val="0000FF"/>
              </a:buClr>
              <a:buSzPts val="2900"/>
              <a:buAutoNum type="arabicPeriod"/>
            </a:pPr>
            <a:r>
              <a:rPr lang="en-US" sz="2800" smtClean="0">
                <a:latin typeface="Arial "/>
              </a:rPr>
              <a:t>Mục tiêu hệ </a:t>
            </a:r>
            <a:r>
              <a:rPr lang="en-US" sz="2800" dirty="0" err="1">
                <a:latin typeface="Arial "/>
              </a:rPr>
              <a:t>thống</a:t>
            </a:r>
            <a:endParaRPr lang="en-US" sz="2800" dirty="0">
              <a:latin typeface="Arial "/>
            </a:endParaRPr>
          </a:p>
          <a:p>
            <a:pPr marL="558800" lvl="0" indent="-514350" algn="just">
              <a:lnSpc>
                <a:spcPct val="150000"/>
              </a:lnSpc>
              <a:buClr>
                <a:srgbClr val="0000FF"/>
              </a:buClr>
              <a:buSzPts val="2900"/>
              <a:buAutoNum type="arabicPeriod"/>
            </a:pPr>
            <a:r>
              <a:rPr lang="en-US" sz="2800" dirty="0" err="1">
                <a:latin typeface="Arial "/>
              </a:rPr>
              <a:t>Các</a:t>
            </a:r>
            <a:r>
              <a:rPr lang="en-US" sz="2800" dirty="0">
                <a:latin typeface="Arial "/>
              </a:rPr>
              <a:t> </a:t>
            </a:r>
            <a:r>
              <a:rPr lang="en-US" sz="2800" dirty="0" err="1">
                <a:latin typeface="Arial "/>
              </a:rPr>
              <a:t>thành</a:t>
            </a:r>
            <a:r>
              <a:rPr lang="en-US" sz="2800" dirty="0">
                <a:latin typeface="Arial "/>
              </a:rPr>
              <a:t> </a:t>
            </a:r>
            <a:r>
              <a:rPr lang="en-US" sz="2800" dirty="0" err="1">
                <a:latin typeface="Arial "/>
              </a:rPr>
              <a:t>phần</a:t>
            </a:r>
            <a:r>
              <a:rPr lang="en-US" sz="2800" dirty="0">
                <a:latin typeface="Arial "/>
              </a:rPr>
              <a:t> </a:t>
            </a:r>
            <a:r>
              <a:rPr lang="en-US" sz="2800" dirty="0" err="1">
                <a:latin typeface="Arial "/>
              </a:rPr>
              <a:t>chính</a:t>
            </a:r>
            <a:endParaRPr lang="en-US" sz="2800" dirty="0">
              <a:latin typeface="Arial "/>
            </a:endParaRPr>
          </a:p>
          <a:p>
            <a:pPr marL="558800" lvl="0" indent="-514350" algn="just">
              <a:lnSpc>
                <a:spcPct val="150000"/>
              </a:lnSpc>
              <a:buClr>
                <a:srgbClr val="0000FF"/>
              </a:buClr>
              <a:buSzPts val="2900"/>
              <a:buAutoNum type="arabicPeriod"/>
            </a:pPr>
            <a:r>
              <a:rPr lang="en-US" sz="2800" dirty="0">
                <a:latin typeface="Arial "/>
              </a:rPr>
              <a:t>Quy </a:t>
            </a:r>
            <a:r>
              <a:rPr lang="en-US" sz="2800" dirty="0" err="1">
                <a:latin typeface="Arial "/>
              </a:rPr>
              <a:t>trình</a:t>
            </a:r>
            <a:r>
              <a:rPr lang="en-US" sz="2800" dirty="0">
                <a:latin typeface="Arial "/>
              </a:rPr>
              <a:t> </a:t>
            </a:r>
            <a:r>
              <a:rPr lang="en-US" sz="2800" dirty="0" err="1">
                <a:latin typeface="Arial "/>
              </a:rPr>
              <a:t>hoạt</a:t>
            </a:r>
            <a:r>
              <a:rPr lang="en-US" sz="2800" dirty="0">
                <a:latin typeface="Arial "/>
              </a:rPr>
              <a:t> </a:t>
            </a:r>
            <a:r>
              <a:rPr lang="en-US" sz="2800" dirty="0" err="1">
                <a:latin typeface="Arial "/>
              </a:rPr>
              <a:t>động</a:t>
            </a:r>
            <a:endParaRPr lang="en-US" sz="2800" dirty="0">
              <a:latin typeface="Arial "/>
            </a:endParaRPr>
          </a:p>
          <a:p>
            <a:pPr marL="558800" lvl="0" indent="-514350" algn="just">
              <a:lnSpc>
                <a:spcPct val="150000"/>
              </a:lnSpc>
              <a:buClr>
                <a:srgbClr val="0000FF"/>
              </a:buClr>
              <a:buSzPts val="2900"/>
              <a:buAutoNum type="arabicPeriod"/>
            </a:pPr>
            <a:r>
              <a:rPr lang="en-US" sz="2800" dirty="0" err="1">
                <a:latin typeface="Arial "/>
              </a:rPr>
              <a:t>Chức</a:t>
            </a:r>
            <a:r>
              <a:rPr lang="en-US" sz="2800" dirty="0">
                <a:latin typeface="Arial "/>
              </a:rPr>
              <a:t> </a:t>
            </a:r>
            <a:r>
              <a:rPr lang="en-US" sz="2800" dirty="0" err="1">
                <a:latin typeface="Arial "/>
              </a:rPr>
              <a:t>năng</a:t>
            </a:r>
            <a:r>
              <a:rPr lang="en-US" sz="2800" dirty="0">
                <a:latin typeface="Arial "/>
              </a:rPr>
              <a:t> chi </a:t>
            </a:r>
            <a:r>
              <a:rPr lang="en-US" sz="2800" dirty="0" err="1">
                <a:latin typeface="Arial "/>
              </a:rPr>
              <a:t>tiết</a:t>
            </a:r>
            <a:endParaRPr lang="en-US" sz="2800" dirty="0">
              <a:latin typeface="Arial "/>
            </a:endParaRPr>
          </a:p>
          <a:p>
            <a:pPr marL="558800" lvl="0" indent="-514350" algn="just">
              <a:lnSpc>
                <a:spcPct val="150000"/>
              </a:lnSpc>
              <a:buClr>
                <a:srgbClr val="0000FF"/>
              </a:buClr>
              <a:buSzPts val="2900"/>
              <a:buAutoNum type="arabicPeriod"/>
            </a:pPr>
            <a:r>
              <a:rPr lang="en-US" sz="2800" smtClean="0">
                <a:latin typeface="Arial "/>
              </a:rPr>
              <a:t>Triển khai dự án</a:t>
            </a:r>
            <a:endParaRPr lang="en-US" sz="2800" dirty="0">
              <a:latin typeface="Arial "/>
            </a:endParaRPr>
          </a:p>
          <a:p>
            <a:pPr marL="558800" lvl="0" indent="-514350" algn="just">
              <a:lnSpc>
                <a:spcPct val="150000"/>
              </a:lnSpc>
              <a:buClr>
                <a:srgbClr val="0000FF"/>
              </a:buClr>
              <a:buSzPts val="2900"/>
              <a:buAutoNum type="arabicPeriod"/>
            </a:pPr>
            <a:r>
              <a:rPr lang="en-US" sz="2800" smtClean="0">
                <a:latin typeface="Arial "/>
              </a:rPr>
              <a:t>Các bước thực hiện</a:t>
            </a:r>
          </a:p>
          <a:p>
            <a:pPr marL="558800" lvl="0" indent="-514350" algn="just">
              <a:lnSpc>
                <a:spcPct val="150000"/>
              </a:lnSpc>
              <a:buClr>
                <a:srgbClr val="0000FF"/>
              </a:buClr>
              <a:buSzPts val="2900"/>
              <a:buAutoNum type="arabicPeriod"/>
            </a:pPr>
            <a:r>
              <a:rPr lang="en-US" sz="2800" smtClean="0">
                <a:latin typeface="Arial "/>
              </a:rPr>
              <a:t>Tích hợp AI</a:t>
            </a:r>
          </a:p>
          <a:p>
            <a:pPr marL="558800" lvl="0" indent="-514350" algn="just">
              <a:lnSpc>
                <a:spcPct val="150000"/>
              </a:lnSpc>
              <a:buClr>
                <a:srgbClr val="0000FF"/>
              </a:buClr>
              <a:buSzPts val="2900"/>
              <a:buAutoNum type="arabicPeriod"/>
            </a:pPr>
            <a:r>
              <a:rPr lang="en-US" sz="2800">
                <a:latin typeface="Arial "/>
              </a:rPr>
              <a:t> </a:t>
            </a:r>
            <a:r>
              <a:rPr lang="en-US" sz="2800" smtClean="0">
                <a:latin typeface="Arial "/>
              </a:rPr>
              <a:t>Sơ đồ tổng quát</a:t>
            </a:r>
          </a:p>
          <a:p>
            <a:pPr marL="558800" lvl="0" indent="-514350" algn="just">
              <a:lnSpc>
                <a:spcPct val="150000"/>
              </a:lnSpc>
              <a:buClr>
                <a:srgbClr val="0000FF"/>
              </a:buClr>
              <a:buSzPts val="2900"/>
              <a:buAutoNum type="arabicPeriod"/>
            </a:pPr>
            <a:r>
              <a:rPr lang="en-US" sz="2800" smtClean="0">
                <a:latin typeface="Arial "/>
              </a:rPr>
              <a:t> Hệ thống quản lý trang trại thông minh</a:t>
            </a:r>
          </a:p>
          <a:p>
            <a:pPr marL="558800" lvl="0" indent="-514350" algn="just">
              <a:lnSpc>
                <a:spcPct val="150000"/>
              </a:lnSpc>
              <a:buClr>
                <a:srgbClr val="0000FF"/>
              </a:buClr>
              <a:buSzPts val="2900"/>
              <a:buAutoNum type="arabicPeriod"/>
            </a:pPr>
            <a:r>
              <a:rPr lang="en-US" sz="2800">
                <a:latin typeface="Arial "/>
              </a:rPr>
              <a:t> </a:t>
            </a:r>
            <a:r>
              <a:rPr lang="en-US" sz="2800" smtClean="0">
                <a:latin typeface="Arial "/>
              </a:rPr>
              <a:t>Ưu điểm và Nhược điểm</a:t>
            </a:r>
            <a:endParaRPr lang="en-US" sz="2800" dirty="0">
              <a:latin typeface="Arial "/>
            </a:endParaRPr>
          </a:p>
        </p:txBody>
      </p:sp>
    </p:spTree>
    <p:extLst>
      <p:ext uri="{BB962C8B-B14F-4D97-AF65-F5344CB8AC3E}">
        <p14:creationId xmlns:p14="http://schemas.microsoft.com/office/powerpoint/2010/main" val="9430296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8C09DC98-1798-37F8-35D8-FAACDD8010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="" xmlns:a16="http://schemas.microsoft.com/office/drawing/2014/main" id="{447015D7-C933-E7E9-651B-53AF679296E9}"/>
              </a:ext>
            </a:extLst>
          </p:cNvPr>
          <p:cNvSpPr/>
          <p:nvPr/>
        </p:nvSpPr>
        <p:spPr>
          <a:xfrm>
            <a:off x="0" y="9635852"/>
            <a:ext cx="18288000" cy="651148"/>
          </a:xfrm>
          <a:custGeom>
            <a:avLst/>
            <a:gdLst/>
            <a:ahLst/>
            <a:cxnLst/>
            <a:rect l="l" t="t" r="r" b="b"/>
            <a:pathLst>
              <a:path w="18288000" h="651148">
                <a:moveTo>
                  <a:pt x="0" y="0"/>
                </a:moveTo>
                <a:lnTo>
                  <a:pt x="18288000" y="0"/>
                </a:lnTo>
                <a:lnTo>
                  <a:pt x="18288000" y="651148"/>
                </a:lnTo>
                <a:lnTo>
                  <a:pt x="0" y="6511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6703" b="-1670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="" xmlns:a16="http://schemas.microsoft.com/office/drawing/2014/main" id="{B716E759-3D64-3AF5-5BA5-A8AAE3D2F1FD}"/>
              </a:ext>
            </a:extLst>
          </p:cNvPr>
          <p:cNvSpPr/>
          <p:nvPr/>
        </p:nvSpPr>
        <p:spPr>
          <a:xfrm>
            <a:off x="15468600" y="237058"/>
            <a:ext cx="2057400" cy="1763204"/>
          </a:xfrm>
          <a:custGeom>
            <a:avLst/>
            <a:gdLst/>
            <a:ahLst/>
            <a:cxnLst/>
            <a:rect l="l" t="t" r="r" b="b"/>
            <a:pathLst>
              <a:path w="947177" h="859563">
                <a:moveTo>
                  <a:pt x="0" y="0"/>
                </a:moveTo>
                <a:lnTo>
                  <a:pt x="947177" y="0"/>
                </a:lnTo>
                <a:lnTo>
                  <a:pt x="947177" y="859563"/>
                </a:lnTo>
                <a:lnTo>
                  <a:pt x="0" y="85956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7" name="TextBox 206">
            <a:extLst>
              <a:ext uri="{FF2B5EF4-FFF2-40B4-BE49-F238E27FC236}">
                <a16:creationId xmlns="" xmlns:a16="http://schemas.microsoft.com/office/drawing/2014/main" id="{07AB9816-FE60-A1CE-23DA-9602F0790941}"/>
              </a:ext>
            </a:extLst>
          </p:cNvPr>
          <p:cNvSpPr txBox="1"/>
          <p:nvPr/>
        </p:nvSpPr>
        <p:spPr>
          <a:xfrm>
            <a:off x="496824" y="764717"/>
            <a:ext cx="132801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smtClean="0">
                <a:solidFill>
                  <a:srgbClr val="FF6600"/>
                </a:solidFill>
                <a:latin typeface="Arial"/>
                <a:cs typeface="Arial"/>
              </a:rPr>
              <a:t>9. TÍCH HỢP AI</a:t>
            </a:r>
            <a:endParaRPr lang="en-US" sz="4000" b="1" dirty="0">
              <a:solidFill>
                <a:srgbClr val="1F409A"/>
              </a:solidFill>
              <a:latin typeface="Arial"/>
              <a:cs typeface="Arial"/>
            </a:endParaRPr>
          </a:p>
        </p:txBody>
      </p:sp>
      <p:pic>
        <p:nvPicPr>
          <p:cNvPr id="208" name="Picture 207" descr="Dai Nam [PPT] Template 15.png">
            <a:extLst>
              <a:ext uri="{FF2B5EF4-FFF2-40B4-BE49-F238E27FC236}">
                <a16:creationId xmlns="" xmlns:a16="http://schemas.microsoft.com/office/drawing/2014/main" id="{13AD7984-00A6-7851-BEEA-7E21F3630CD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714500"/>
            <a:ext cx="12681785" cy="3778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CE85923D-336C-A7DF-6EBA-CE96C98039DE}"/>
              </a:ext>
            </a:extLst>
          </p:cNvPr>
          <p:cNvSpPr txBox="1"/>
          <p:nvPr/>
        </p:nvSpPr>
        <p:spPr>
          <a:xfrm>
            <a:off x="609600" y="1987397"/>
            <a:ext cx="15505176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4450" lvl="0">
              <a:lnSpc>
                <a:spcPct val="150000"/>
              </a:lnSpc>
              <a:buClr>
                <a:srgbClr val="0000FF"/>
              </a:buClr>
              <a:buSzPts val="2900"/>
            </a:pPr>
            <a:r>
              <a:rPr lang="en-US" sz="4000" b="1" smtClean="0"/>
              <a:t>Mô </a:t>
            </a:r>
            <a:r>
              <a:rPr lang="en-US" sz="4000" b="1"/>
              <a:t>hình AI:</a:t>
            </a:r>
            <a:r>
              <a:rPr lang="en-US" sz="4000"/>
              <a:t> </a:t>
            </a:r>
            <a:r>
              <a:rPr lang="en-US" sz="4000" b="1"/>
              <a:t>SpeechRecognition </a:t>
            </a:r>
            <a:endParaRPr lang="en-US" sz="4000" b="1" smtClean="0"/>
          </a:p>
          <a:p>
            <a:pPr marL="44450" lvl="0">
              <a:lnSpc>
                <a:spcPct val="150000"/>
              </a:lnSpc>
              <a:buClr>
                <a:srgbClr val="0000FF"/>
              </a:buClr>
              <a:buSzPts val="2900"/>
            </a:pPr>
            <a:r>
              <a:rPr lang="en-US" sz="4000" smtClean="0"/>
              <a:t>Cách </a:t>
            </a:r>
            <a:r>
              <a:rPr lang="en-US" sz="4000"/>
              <a:t>hoạt động: </a:t>
            </a:r>
            <a:endParaRPr lang="en-US" sz="4000" smtClean="0"/>
          </a:p>
          <a:p>
            <a:pPr marL="44450" lvl="0">
              <a:lnSpc>
                <a:spcPct val="150000"/>
              </a:lnSpc>
              <a:buClr>
                <a:srgbClr val="0000FF"/>
              </a:buClr>
              <a:buSzPts val="2900"/>
            </a:pPr>
            <a:r>
              <a:rPr lang="en-US" sz="4000" smtClean="0"/>
              <a:t>- AI </a:t>
            </a:r>
            <a:r>
              <a:rPr lang="en-US" sz="4000"/>
              <a:t>chuyển giọng nói thành văn bản (Speech-to-Text - STT</a:t>
            </a:r>
            <a:r>
              <a:rPr lang="en-US" sz="4000" smtClean="0"/>
              <a:t>)</a:t>
            </a:r>
          </a:p>
          <a:p>
            <a:pPr marL="44450" lvl="0">
              <a:lnSpc>
                <a:spcPct val="150000"/>
              </a:lnSpc>
              <a:buClr>
                <a:srgbClr val="0000FF"/>
              </a:buClr>
              <a:buSzPts val="2900"/>
            </a:pPr>
            <a:r>
              <a:rPr lang="en-US" sz="4000" smtClean="0"/>
              <a:t>- </a:t>
            </a:r>
            <a:r>
              <a:rPr lang="vi-VN" sz="4000" smtClean="0"/>
              <a:t>Xử </a:t>
            </a:r>
            <a:r>
              <a:rPr lang="vi-VN" sz="4000"/>
              <a:t>lý từ khóa </a:t>
            </a:r>
            <a:r>
              <a:rPr lang="vi-VN" sz="4000" smtClean="0"/>
              <a:t>(ví dụ: "bật đèn", "tắt máy bơm</a:t>
            </a:r>
            <a:r>
              <a:rPr lang="vi-VN" sz="4000"/>
              <a:t>", "cho lợn ăn")</a:t>
            </a:r>
            <a:endParaRPr lang="en-US" sz="4000"/>
          </a:p>
          <a:p>
            <a:pPr marL="44450" lvl="0">
              <a:lnSpc>
                <a:spcPct val="150000"/>
              </a:lnSpc>
              <a:buClr>
                <a:srgbClr val="0000FF"/>
              </a:buClr>
              <a:buSzPts val="2900"/>
            </a:pPr>
            <a:r>
              <a:rPr lang="en-US" sz="4000" smtClean="0"/>
              <a:t>- Gửi </a:t>
            </a:r>
            <a:r>
              <a:rPr lang="en-US" sz="4000"/>
              <a:t>lệnh đến ESP32 qua </a:t>
            </a:r>
            <a:r>
              <a:rPr lang="en-US" sz="4000" smtClean="0"/>
              <a:t>WebSocket.</a:t>
            </a:r>
            <a:endParaRPr lang="en-US" sz="4000" smtClean="0">
              <a:latin typeface="Arial 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17702"/>
            <a:ext cx="18288000" cy="1223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018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8C09DC98-1798-37F8-35D8-FAACDD8010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="" xmlns:a16="http://schemas.microsoft.com/office/drawing/2014/main" id="{447015D7-C933-E7E9-651B-53AF679296E9}"/>
              </a:ext>
            </a:extLst>
          </p:cNvPr>
          <p:cNvSpPr/>
          <p:nvPr/>
        </p:nvSpPr>
        <p:spPr>
          <a:xfrm>
            <a:off x="0" y="9635852"/>
            <a:ext cx="18288000" cy="651148"/>
          </a:xfrm>
          <a:custGeom>
            <a:avLst/>
            <a:gdLst/>
            <a:ahLst/>
            <a:cxnLst/>
            <a:rect l="l" t="t" r="r" b="b"/>
            <a:pathLst>
              <a:path w="18288000" h="651148">
                <a:moveTo>
                  <a:pt x="0" y="0"/>
                </a:moveTo>
                <a:lnTo>
                  <a:pt x="18288000" y="0"/>
                </a:lnTo>
                <a:lnTo>
                  <a:pt x="18288000" y="651148"/>
                </a:lnTo>
                <a:lnTo>
                  <a:pt x="0" y="6511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6703" b="-1670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="" xmlns:a16="http://schemas.microsoft.com/office/drawing/2014/main" id="{B716E759-3D64-3AF5-5BA5-A8AAE3D2F1FD}"/>
              </a:ext>
            </a:extLst>
          </p:cNvPr>
          <p:cNvSpPr/>
          <p:nvPr/>
        </p:nvSpPr>
        <p:spPr>
          <a:xfrm>
            <a:off x="15468600" y="237058"/>
            <a:ext cx="2057400" cy="1763204"/>
          </a:xfrm>
          <a:custGeom>
            <a:avLst/>
            <a:gdLst/>
            <a:ahLst/>
            <a:cxnLst/>
            <a:rect l="l" t="t" r="r" b="b"/>
            <a:pathLst>
              <a:path w="947177" h="859563">
                <a:moveTo>
                  <a:pt x="0" y="0"/>
                </a:moveTo>
                <a:lnTo>
                  <a:pt x="947177" y="0"/>
                </a:lnTo>
                <a:lnTo>
                  <a:pt x="947177" y="859563"/>
                </a:lnTo>
                <a:lnTo>
                  <a:pt x="0" y="85956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7" name="TextBox 206">
            <a:extLst>
              <a:ext uri="{FF2B5EF4-FFF2-40B4-BE49-F238E27FC236}">
                <a16:creationId xmlns="" xmlns:a16="http://schemas.microsoft.com/office/drawing/2014/main" id="{07AB9816-FE60-A1CE-23DA-9602F0790941}"/>
              </a:ext>
            </a:extLst>
          </p:cNvPr>
          <p:cNvSpPr txBox="1"/>
          <p:nvPr/>
        </p:nvSpPr>
        <p:spPr>
          <a:xfrm>
            <a:off x="496824" y="764717"/>
            <a:ext cx="132801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smtClean="0">
                <a:solidFill>
                  <a:srgbClr val="FF6600"/>
                </a:solidFill>
                <a:latin typeface="Arial"/>
                <a:cs typeface="Arial"/>
              </a:rPr>
              <a:t>10. SƠ ĐỒ TỔNG QUÁT</a:t>
            </a:r>
            <a:endParaRPr lang="en-US" sz="4000" b="1" dirty="0">
              <a:solidFill>
                <a:srgbClr val="1F409A"/>
              </a:solidFill>
              <a:latin typeface="Arial"/>
              <a:cs typeface="Arial"/>
            </a:endParaRPr>
          </a:p>
        </p:txBody>
      </p:sp>
      <p:pic>
        <p:nvPicPr>
          <p:cNvPr id="208" name="Picture 207" descr="Dai Nam [PPT] Template 15.png">
            <a:extLst>
              <a:ext uri="{FF2B5EF4-FFF2-40B4-BE49-F238E27FC236}">
                <a16:creationId xmlns="" xmlns:a16="http://schemas.microsoft.com/office/drawing/2014/main" id="{13AD7984-00A6-7851-BEEA-7E21F3630CD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714500"/>
            <a:ext cx="12681785" cy="3778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2240593"/>
            <a:ext cx="17754600" cy="6514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7105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AB9589B4-CC2F-1BA7-6BCD-0809EDF1B4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="" xmlns:a16="http://schemas.microsoft.com/office/drawing/2014/main" id="{812AF974-6FE7-2920-DBCE-9FFBF5AD383F}"/>
              </a:ext>
            </a:extLst>
          </p:cNvPr>
          <p:cNvSpPr/>
          <p:nvPr/>
        </p:nvSpPr>
        <p:spPr>
          <a:xfrm>
            <a:off x="0" y="9635852"/>
            <a:ext cx="18288000" cy="651148"/>
          </a:xfrm>
          <a:custGeom>
            <a:avLst/>
            <a:gdLst/>
            <a:ahLst/>
            <a:cxnLst/>
            <a:rect l="l" t="t" r="r" b="b"/>
            <a:pathLst>
              <a:path w="18288000" h="651148">
                <a:moveTo>
                  <a:pt x="0" y="0"/>
                </a:moveTo>
                <a:lnTo>
                  <a:pt x="18288000" y="0"/>
                </a:lnTo>
                <a:lnTo>
                  <a:pt x="18288000" y="651148"/>
                </a:lnTo>
                <a:lnTo>
                  <a:pt x="0" y="6511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6703" b="-1670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="" xmlns:a16="http://schemas.microsoft.com/office/drawing/2014/main" id="{21977041-703F-034C-157A-037DAFBABCDE}"/>
              </a:ext>
            </a:extLst>
          </p:cNvPr>
          <p:cNvSpPr/>
          <p:nvPr/>
        </p:nvSpPr>
        <p:spPr>
          <a:xfrm>
            <a:off x="15468600" y="237058"/>
            <a:ext cx="2057400" cy="1763204"/>
          </a:xfrm>
          <a:custGeom>
            <a:avLst/>
            <a:gdLst/>
            <a:ahLst/>
            <a:cxnLst/>
            <a:rect l="l" t="t" r="r" b="b"/>
            <a:pathLst>
              <a:path w="947177" h="859563">
                <a:moveTo>
                  <a:pt x="0" y="0"/>
                </a:moveTo>
                <a:lnTo>
                  <a:pt x="947177" y="0"/>
                </a:lnTo>
                <a:lnTo>
                  <a:pt x="947177" y="859563"/>
                </a:lnTo>
                <a:lnTo>
                  <a:pt x="0" y="85956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7" name="TextBox 206">
            <a:extLst>
              <a:ext uri="{FF2B5EF4-FFF2-40B4-BE49-F238E27FC236}">
                <a16:creationId xmlns="" xmlns:a16="http://schemas.microsoft.com/office/drawing/2014/main" id="{A64F413F-A951-A1F6-376C-BEC3F7D02A93}"/>
              </a:ext>
            </a:extLst>
          </p:cNvPr>
          <p:cNvSpPr txBox="1"/>
          <p:nvPr/>
        </p:nvSpPr>
        <p:spPr>
          <a:xfrm>
            <a:off x="496824" y="764717"/>
            <a:ext cx="132801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smtClean="0">
                <a:solidFill>
                  <a:srgbClr val="FF6600"/>
                </a:solidFill>
                <a:latin typeface="Arial"/>
                <a:cs typeface="Arial"/>
              </a:rPr>
              <a:t>11. HỆ </a:t>
            </a:r>
            <a:r>
              <a:rPr lang="en-US" sz="4000" b="1" dirty="0">
                <a:solidFill>
                  <a:srgbClr val="FF6600"/>
                </a:solidFill>
                <a:latin typeface="Arial"/>
                <a:cs typeface="Arial"/>
              </a:rPr>
              <a:t>THỐNG QUẢN LÝ TRANG TRẠI </a:t>
            </a:r>
            <a:r>
              <a:rPr lang="en-US" sz="4000" b="1">
                <a:solidFill>
                  <a:srgbClr val="FF6600"/>
                </a:solidFill>
                <a:latin typeface="Arial"/>
                <a:cs typeface="Arial"/>
              </a:rPr>
              <a:t>THÔNG </a:t>
            </a:r>
            <a:r>
              <a:rPr lang="en-US" sz="4000" b="1" smtClean="0">
                <a:solidFill>
                  <a:srgbClr val="FF6600"/>
                </a:solidFill>
                <a:latin typeface="Arial"/>
                <a:cs typeface="Arial"/>
              </a:rPr>
              <a:t>MINH</a:t>
            </a:r>
            <a:endParaRPr lang="en-US" sz="4000" b="1" dirty="0">
              <a:solidFill>
                <a:srgbClr val="1F409A"/>
              </a:solidFill>
              <a:latin typeface="Arial"/>
              <a:cs typeface="Arial"/>
            </a:endParaRPr>
          </a:p>
        </p:txBody>
      </p:sp>
      <p:pic>
        <p:nvPicPr>
          <p:cNvPr id="208" name="Picture 207" descr="Dai Nam [PPT] Template 15.png">
            <a:extLst>
              <a:ext uri="{FF2B5EF4-FFF2-40B4-BE49-F238E27FC236}">
                <a16:creationId xmlns="" xmlns:a16="http://schemas.microsoft.com/office/drawing/2014/main" id="{972C7A09-5FC6-A47B-2B20-73FE429C8B6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714500"/>
            <a:ext cx="12681785" cy="3778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8650" y="2104053"/>
            <a:ext cx="13210699" cy="7428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2557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C6B6A3E8-ABA8-936C-514A-7A3B958E63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="" xmlns:a16="http://schemas.microsoft.com/office/drawing/2014/main" id="{B01A91F1-4E61-D40E-5E69-83FFF4CB63C8}"/>
              </a:ext>
            </a:extLst>
          </p:cNvPr>
          <p:cNvSpPr/>
          <p:nvPr/>
        </p:nvSpPr>
        <p:spPr>
          <a:xfrm>
            <a:off x="0" y="9635852"/>
            <a:ext cx="18288000" cy="651148"/>
          </a:xfrm>
          <a:custGeom>
            <a:avLst/>
            <a:gdLst/>
            <a:ahLst/>
            <a:cxnLst/>
            <a:rect l="l" t="t" r="r" b="b"/>
            <a:pathLst>
              <a:path w="18288000" h="651148">
                <a:moveTo>
                  <a:pt x="0" y="0"/>
                </a:moveTo>
                <a:lnTo>
                  <a:pt x="18288000" y="0"/>
                </a:lnTo>
                <a:lnTo>
                  <a:pt x="18288000" y="651148"/>
                </a:lnTo>
                <a:lnTo>
                  <a:pt x="0" y="6511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6703" b="-1670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="" xmlns:a16="http://schemas.microsoft.com/office/drawing/2014/main" id="{EA36E94F-20BD-45B9-A5F6-52A3A029EBD5}"/>
              </a:ext>
            </a:extLst>
          </p:cNvPr>
          <p:cNvSpPr/>
          <p:nvPr/>
        </p:nvSpPr>
        <p:spPr>
          <a:xfrm>
            <a:off x="15468600" y="237058"/>
            <a:ext cx="2057400" cy="1763204"/>
          </a:xfrm>
          <a:custGeom>
            <a:avLst/>
            <a:gdLst/>
            <a:ahLst/>
            <a:cxnLst/>
            <a:rect l="l" t="t" r="r" b="b"/>
            <a:pathLst>
              <a:path w="947177" h="859563">
                <a:moveTo>
                  <a:pt x="0" y="0"/>
                </a:moveTo>
                <a:lnTo>
                  <a:pt x="947177" y="0"/>
                </a:lnTo>
                <a:lnTo>
                  <a:pt x="947177" y="859563"/>
                </a:lnTo>
                <a:lnTo>
                  <a:pt x="0" y="85956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7" name="TextBox 206">
            <a:extLst>
              <a:ext uri="{FF2B5EF4-FFF2-40B4-BE49-F238E27FC236}">
                <a16:creationId xmlns="" xmlns:a16="http://schemas.microsoft.com/office/drawing/2014/main" id="{05E81566-C08D-8F51-589D-ADA2130E0C6E}"/>
              </a:ext>
            </a:extLst>
          </p:cNvPr>
          <p:cNvSpPr txBox="1"/>
          <p:nvPr/>
        </p:nvSpPr>
        <p:spPr>
          <a:xfrm>
            <a:off x="496824" y="764717"/>
            <a:ext cx="132801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smtClean="0">
                <a:solidFill>
                  <a:srgbClr val="FF6600"/>
                </a:solidFill>
                <a:latin typeface="Arial"/>
                <a:cs typeface="Arial"/>
              </a:rPr>
              <a:t>12. ƯU ĐIỂM VÀ NHƯỢC ĐIỂM</a:t>
            </a:r>
            <a:endParaRPr lang="en-US" sz="4000" b="1" dirty="0">
              <a:solidFill>
                <a:srgbClr val="1F409A"/>
              </a:solidFill>
              <a:latin typeface="Arial"/>
              <a:cs typeface="Arial"/>
            </a:endParaRPr>
          </a:p>
        </p:txBody>
      </p:sp>
      <p:pic>
        <p:nvPicPr>
          <p:cNvPr id="208" name="Picture 207" descr="Dai Nam [PPT] Template 15.png">
            <a:extLst>
              <a:ext uri="{FF2B5EF4-FFF2-40B4-BE49-F238E27FC236}">
                <a16:creationId xmlns="" xmlns:a16="http://schemas.microsoft.com/office/drawing/2014/main" id="{DAF996E7-D29F-34E9-25B0-FF278BDC51A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714500"/>
            <a:ext cx="12681785" cy="3778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DF23D1B3-F571-31D5-ED86-27D4B9850C1A}"/>
              </a:ext>
            </a:extLst>
          </p:cNvPr>
          <p:cNvSpPr txBox="1"/>
          <p:nvPr/>
        </p:nvSpPr>
        <p:spPr>
          <a:xfrm>
            <a:off x="685800" y="2171070"/>
            <a:ext cx="16002000" cy="68634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err="1">
                <a:solidFill>
                  <a:srgbClr val="FF6600"/>
                </a:solidFill>
                <a:latin typeface="Arial "/>
                <a:cs typeface="Arial"/>
              </a:rPr>
              <a:t>Ưu</a:t>
            </a:r>
            <a:r>
              <a:rPr lang="en-US" sz="4000" b="1">
                <a:solidFill>
                  <a:srgbClr val="FF6600"/>
                </a:solidFill>
                <a:latin typeface="Arial "/>
                <a:cs typeface="Arial"/>
              </a:rPr>
              <a:t> </a:t>
            </a:r>
            <a:r>
              <a:rPr lang="en-US" sz="4000" b="1" smtClean="0">
                <a:solidFill>
                  <a:srgbClr val="FF6600"/>
                </a:solidFill>
                <a:latin typeface="Arial "/>
                <a:cs typeface="Arial"/>
              </a:rPr>
              <a:t>điểm:</a:t>
            </a:r>
            <a:endParaRPr lang="en-US" sz="4000" b="1" dirty="0">
              <a:solidFill>
                <a:srgbClr val="FF6600"/>
              </a:solidFill>
              <a:latin typeface="Arial "/>
              <a:cs typeface="Arial"/>
            </a:endParaRPr>
          </a:p>
          <a:p>
            <a:r>
              <a:rPr lang="en-US" sz="4000" b="0" i="0" smtClean="0">
                <a:solidFill>
                  <a:srgbClr val="081B3A"/>
                </a:solidFill>
                <a:effectLst/>
                <a:latin typeface="Arial "/>
              </a:rPr>
              <a:t>- </a:t>
            </a:r>
            <a:r>
              <a:rPr lang="vi-VN" sz="4000" b="0" i="0" smtClean="0">
                <a:solidFill>
                  <a:srgbClr val="081B3A"/>
                </a:solidFill>
                <a:effectLst/>
                <a:latin typeface="Arial "/>
              </a:rPr>
              <a:t>Tự </a:t>
            </a:r>
            <a:r>
              <a:rPr lang="vi-VN" sz="4000" b="0" i="0" dirty="0">
                <a:solidFill>
                  <a:srgbClr val="081B3A"/>
                </a:solidFill>
                <a:effectLst/>
                <a:latin typeface="Arial "/>
              </a:rPr>
              <a:t>động hóa: Giảm công sức lao động, tối ưu quy trình chăn nuôi</a:t>
            </a:r>
            <a:r>
              <a:rPr lang="vi-VN" sz="4000" b="0" i="0">
                <a:solidFill>
                  <a:srgbClr val="081B3A"/>
                </a:solidFill>
                <a:effectLst/>
                <a:latin typeface="Arial "/>
              </a:rPr>
              <a:t>. </a:t>
            </a:r>
            <a:r>
              <a:rPr lang="en-US" sz="4000" b="0" i="0" smtClean="0">
                <a:solidFill>
                  <a:srgbClr val="081B3A"/>
                </a:solidFill>
                <a:effectLst/>
                <a:latin typeface="Arial "/>
              </a:rPr>
              <a:t>- - </a:t>
            </a:r>
            <a:r>
              <a:rPr lang="vi-VN" sz="4000" b="0" i="0" smtClean="0">
                <a:solidFill>
                  <a:srgbClr val="081B3A"/>
                </a:solidFill>
                <a:effectLst/>
                <a:latin typeface="Arial "/>
              </a:rPr>
              <a:t>Giám </a:t>
            </a:r>
            <a:r>
              <a:rPr lang="vi-VN" sz="4000" b="0" i="0" dirty="0">
                <a:solidFill>
                  <a:srgbClr val="081B3A"/>
                </a:solidFill>
                <a:effectLst/>
                <a:latin typeface="Arial "/>
              </a:rPr>
              <a:t>sát từ xa: Theo dõi &amp; điều khiển hệ thống qua điện thoại, máy tính. </a:t>
            </a:r>
            <a:endParaRPr lang="en-US" sz="4000" b="0" i="0" dirty="0">
              <a:solidFill>
                <a:srgbClr val="081B3A"/>
              </a:solidFill>
              <a:effectLst/>
              <a:latin typeface="Arial "/>
            </a:endParaRPr>
          </a:p>
          <a:p>
            <a:r>
              <a:rPr lang="en-US" sz="4000" b="0" i="0" smtClean="0">
                <a:solidFill>
                  <a:srgbClr val="081B3A"/>
                </a:solidFill>
                <a:effectLst/>
                <a:latin typeface="Arial "/>
              </a:rPr>
              <a:t>- </a:t>
            </a:r>
            <a:r>
              <a:rPr lang="vi-VN" sz="4000" b="0" i="0" smtClean="0">
                <a:solidFill>
                  <a:srgbClr val="081B3A"/>
                </a:solidFill>
                <a:effectLst/>
                <a:latin typeface="Arial "/>
              </a:rPr>
              <a:t>Tiết </a:t>
            </a:r>
            <a:r>
              <a:rPr lang="vi-VN" sz="4000" b="0" i="0" dirty="0">
                <a:solidFill>
                  <a:srgbClr val="081B3A"/>
                </a:solidFill>
                <a:effectLst/>
                <a:latin typeface="Arial "/>
              </a:rPr>
              <a:t>kiệm chi phí: Giảm lãng phí thức ăn, nước, điện, hạn chế dịch bệnh. Nâng cao năng suất: Kiểm soát môi trường tốt hơn, giúp vật nuôi phát triển khỏe mạnh.</a:t>
            </a:r>
            <a:endParaRPr lang="en-US" sz="4000" b="0" i="0" dirty="0">
              <a:solidFill>
                <a:srgbClr val="081B3A"/>
              </a:solidFill>
              <a:effectLst/>
              <a:latin typeface="Arial "/>
            </a:endParaRPr>
          </a:p>
          <a:p>
            <a:r>
              <a:rPr lang="en-US" sz="4000" b="1" smtClean="0">
                <a:solidFill>
                  <a:srgbClr val="FF6600"/>
                </a:solidFill>
                <a:latin typeface="Arial "/>
                <a:cs typeface="Arial"/>
              </a:rPr>
              <a:t>Nhược điểm:</a:t>
            </a:r>
            <a:endParaRPr lang="en-US" sz="4000" b="1" dirty="0">
              <a:solidFill>
                <a:srgbClr val="FF6600"/>
              </a:solidFill>
              <a:latin typeface="Arial "/>
              <a:cs typeface="Arial"/>
            </a:endParaRPr>
          </a:p>
          <a:p>
            <a:r>
              <a:rPr lang="en-US" sz="4000" b="0" i="0" smtClean="0">
                <a:solidFill>
                  <a:srgbClr val="081B3A"/>
                </a:solidFill>
                <a:effectLst/>
                <a:latin typeface="Arial "/>
              </a:rPr>
              <a:t>- </a:t>
            </a:r>
            <a:r>
              <a:rPr lang="vi-VN" sz="4000" b="0" i="0" smtClean="0">
                <a:solidFill>
                  <a:srgbClr val="081B3A"/>
                </a:solidFill>
                <a:effectLst/>
                <a:latin typeface="Arial "/>
              </a:rPr>
              <a:t>Chi </a:t>
            </a:r>
            <a:r>
              <a:rPr lang="vi-VN" sz="4000" b="0" i="0" dirty="0">
                <a:solidFill>
                  <a:srgbClr val="081B3A"/>
                </a:solidFill>
                <a:effectLst/>
                <a:latin typeface="Arial "/>
              </a:rPr>
              <a:t>phí đầu tư cao: Thiết bị, lắp đặt &amp; bảo trì tốn kém.</a:t>
            </a:r>
            <a:endParaRPr lang="en-US" sz="4000" b="0" i="0" dirty="0">
              <a:solidFill>
                <a:srgbClr val="081B3A"/>
              </a:solidFill>
              <a:effectLst/>
              <a:latin typeface="Arial "/>
            </a:endParaRPr>
          </a:p>
          <a:p>
            <a:r>
              <a:rPr lang="en-US" sz="4000" b="0" i="0" smtClean="0">
                <a:solidFill>
                  <a:srgbClr val="081B3A"/>
                </a:solidFill>
                <a:effectLst/>
                <a:latin typeface="Arial "/>
              </a:rPr>
              <a:t>- </a:t>
            </a:r>
            <a:r>
              <a:rPr lang="vi-VN" sz="4000" b="0" i="0" smtClean="0">
                <a:solidFill>
                  <a:srgbClr val="081B3A"/>
                </a:solidFill>
                <a:effectLst/>
                <a:latin typeface="Arial "/>
              </a:rPr>
              <a:t>Phụ </a:t>
            </a:r>
            <a:r>
              <a:rPr lang="vi-VN" sz="4000" b="0" i="0" dirty="0">
                <a:solidFill>
                  <a:srgbClr val="081B3A"/>
                </a:solidFill>
                <a:effectLst/>
                <a:latin typeface="Arial "/>
              </a:rPr>
              <a:t>thuộc vào kết nối: Internet kém có thể gây gián đoạn giám sát &amp; điều khiển</a:t>
            </a:r>
            <a:r>
              <a:rPr lang="vi-VN" sz="4000" b="0" i="0">
                <a:solidFill>
                  <a:srgbClr val="081B3A"/>
                </a:solidFill>
                <a:effectLst/>
                <a:latin typeface="Arial "/>
              </a:rPr>
              <a:t>. </a:t>
            </a:r>
            <a:endParaRPr lang="en-US" sz="4000" b="0" i="0" dirty="0">
              <a:solidFill>
                <a:srgbClr val="081B3A"/>
              </a:solidFill>
              <a:effectLst/>
              <a:latin typeface="Arial "/>
            </a:endParaRPr>
          </a:p>
        </p:txBody>
      </p:sp>
    </p:spTree>
    <p:extLst>
      <p:ext uri="{BB962C8B-B14F-4D97-AF65-F5344CB8AC3E}">
        <p14:creationId xmlns:p14="http://schemas.microsoft.com/office/powerpoint/2010/main" val="16222711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75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397986" y="952500"/>
            <a:ext cx="7492027" cy="5334000"/>
          </a:xfrm>
          <a:custGeom>
            <a:avLst/>
            <a:gdLst/>
            <a:ahLst/>
            <a:cxnLst/>
            <a:rect l="l" t="t" r="r" b="b"/>
            <a:pathLst>
              <a:path w="8449946" h="8108965">
                <a:moveTo>
                  <a:pt x="0" y="0"/>
                </a:moveTo>
                <a:lnTo>
                  <a:pt x="8449946" y="0"/>
                </a:lnTo>
                <a:lnTo>
                  <a:pt x="8449946" y="8108965"/>
                </a:lnTo>
                <a:lnTo>
                  <a:pt x="0" y="81089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428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5596085" y="5143500"/>
            <a:ext cx="7315200" cy="2061556"/>
          </a:xfrm>
          <a:custGeom>
            <a:avLst/>
            <a:gdLst/>
            <a:ahLst/>
            <a:cxnLst/>
            <a:rect l="l" t="t" r="r" b="b"/>
            <a:pathLst>
              <a:path w="7315200" h="2061556">
                <a:moveTo>
                  <a:pt x="0" y="0"/>
                </a:moveTo>
                <a:lnTo>
                  <a:pt x="7315200" y="0"/>
                </a:lnTo>
                <a:lnTo>
                  <a:pt x="7315200" y="2061556"/>
                </a:lnTo>
                <a:lnTo>
                  <a:pt x="0" y="20615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8C09DC98-1798-37F8-35D8-FAACDD8010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="" xmlns:a16="http://schemas.microsoft.com/office/drawing/2014/main" id="{447015D7-C933-E7E9-651B-53AF679296E9}"/>
              </a:ext>
            </a:extLst>
          </p:cNvPr>
          <p:cNvSpPr/>
          <p:nvPr/>
        </p:nvSpPr>
        <p:spPr>
          <a:xfrm>
            <a:off x="0" y="9635852"/>
            <a:ext cx="18288000" cy="651148"/>
          </a:xfrm>
          <a:custGeom>
            <a:avLst/>
            <a:gdLst/>
            <a:ahLst/>
            <a:cxnLst/>
            <a:rect l="l" t="t" r="r" b="b"/>
            <a:pathLst>
              <a:path w="18288000" h="651148">
                <a:moveTo>
                  <a:pt x="0" y="0"/>
                </a:moveTo>
                <a:lnTo>
                  <a:pt x="18288000" y="0"/>
                </a:lnTo>
                <a:lnTo>
                  <a:pt x="18288000" y="651148"/>
                </a:lnTo>
                <a:lnTo>
                  <a:pt x="0" y="6511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6703" b="-1670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="" xmlns:a16="http://schemas.microsoft.com/office/drawing/2014/main" id="{B716E759-3D64-3AF5-5BA5-A8AAE3D2F1FD}"/>
              </a:ext>
            </a:extLst>
          </p:cNvPr>
          <p:cNvSpPr/>
          <p:nvPr/>
        </p:nvSpPr>
        <p:spPr>
          <a:xfrm>
            <a:off x="15468600" y="237058"/>
            <a:ext cx="2057400" cy="1763204"/>
          </a:xfrm>
          <a:custGeom>
            <a:avLst/>
            <a:gdLst/>
            <a:ahLst/>
            <a:cxnLst/>
            <a:rect l="l" t="t" r="r" b="b"/>
            <a:pathLst>
              <a:path w="947177" h="859563">
                <a:moveTo>
                  <a:pt x="0" y="0"/>
                </a:moveTo>
                <a:lnTo>
                  <a:pt x="947177" y="0"/>
                </a:lnTo>
                <a:lnTo>
                  <a:pt x="947177" y="859563"/>
                </a:lnTo>
                <a:lnTo>
                  <a:pt x="0" y="85956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7" name="TextBox 206">
            <a:extLst>
              <a:ext uri="{FF2B5EF4-FFF2-40B4-BE49-F238E27FC236}">
                <a16:creationId xmlns="" xmlns:a16="http://schemas.microsoft.com/office/drawing/2014/main" id="{07AB9816-FE60-A1CE-23DA-9602F0790941}"/>
              </a:ext>
            </a:extLst>
          </p:cNvPr>
          <p:cNvSpPr txBox="1"/>
          <p:nvPr/>
        </p:nvSpPr>
        <p:spPr>
          <a:xfrm>
            <a:off x="496824" y="764717"/>
            <a:ext cx="132801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>
                <a:solidFill>
                  <a:srgbClr val="FF6600"/>
                </a:solidFill>
                <a:latin typeface="Arial"/>
                <a:cs typeface="Arial"/>
              </a:rPr>
              <a:t>1</a:t>
            </a:r>
            <a:r>
              <a:rPr lang="en-US" sz="4000" b="1" smtClean="0">
                <a:solidFill>
                  <a:srgbClr val="FF6600"/>
                </a:solidFill>
                <a:latin typeface="Arial"/>
                <a:cs typeface="Arial"/>
              </a:rPr>
              <a:t>. ĐẶT </a:t>
            </a:r>
            <a:r>
              <a:rPr lang="en-US" sz="4000" b="1" dirty="0">
                <a:solidFill>
                  <a:srgbClr val="FF6600"/>
                </a:solidFill>
                <a:latin typeface="Arial"/>
                <a:cs typeface="Arial"/>
              </a:rPr>
              <a:t>VẤN ĐỀ</a:t>
            </a:r>
            <a:endParaRPr lang="en-US" sz="4000" b="1" dirty="0">
              <a:solidFill>
                <a:srgbClr val="1F409A"/>
              </a:solidFill>
              <a:latin typeface="Arial"/>
              <a:cs typeface="Arial"/>
            </a:endParaRPr>
          </a:p>
        </p:txBody>
      </p:sp>
      <p:pic>
        <p:nvPicPr>
          <p:cNvPr id="208" name="Picture 207" descr="Dai Nam [PPT] Template 15.png">
            <a:extLst>
              <a:ext uri="{FF2B5EF4-FFF2-40B4-BE49-F238E27FC236}">
                <a16:creationId xmlns="" xmlns:a16="http://schemas.microsoft.com/office/drawing/2014/main" id="{13AD7984-00A6-7851-BEEA-7E21F3630CD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714500"/>
            <a:ext cx="12681785" cy="3778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CE85923D-336C-A7DF-6EBA-CE96C98039DE}"/>
              </a:ext>
            </a:extLst>
          </p:cNvPr>
          <p:cNvSpPr txBox="1"/>
          <p:nvPr/>
        </p:nvSpPr>
        <p:spPr>
          <a:xfrm>
            <a:off x="473378" y="1767059"/>
            <a:ext cx="9280222" cy="7478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4450" algn="just">
              <a:lnSpc>
                <a:spcPct val="150000"/>
              </a:lnSpc>
              <a:buClr>
                <a:srgbClr val="0000FF"/>
              </a:buClr>
              <a:buSzPts val="2900"/>
            </a:pPr>
            <a:r>
              <a:rPr lang="vi-VN" sz="4000" dirty="0">
                <a:latin typeface="Arial "/>
              </a:rPr>
              <a:t>Trang trại nuôi lợn thông minh sử dụng Arduino là một hệ thống ứng dụng công </a:t>
            </a:r>
            <a:r>
              <a:rPr lang="vi-VN" sz="4000">
                <a:latin typeface="Arial "/>
              </a:rPr>
              <a:t>nghệ </a:t>
            </a:r>
            <a:r>
              <a:rPr lang="vi-VN" sz="4000" smtClean="0">
                <a:latin typeface="Arial "/>
              </a:rPr>
              <a:t>IoT</a:t>
            </a:r>
            <a:r>
              <a:rPr lang="en-US" sz="4000">
                <a:latin typeface="Arial "/>
              </a:rPr>
              <a:t> </a:t>
            </a:r>
            <a:r>
              <a:rPr lang="en-US" sz="4000" smtClean="0">
                <a:latin typeface="Arial "/>
              </a:rPr>
              <a:t>và AI.</a:t>
            </a:r>
            <a:endParaRPr lang="en-US" sz="4000" dirty="0">
              <a:latin typeface="Arial "/>
            </a:endParaRPr>
          </a:p>
          <a:p>
            <a:pPr marL="44450" algn="just">
              <a:lnSpc>
                <a:spcPct val="150000"/>
              </a:lnSpc>
              <a:buClr>
                <a:srgbClr val="0000FF"/>
              </a:buClr>
              <a:buSzPts val="2900"/>
            </a:pPr>
            <a:r>
              <a:rPr lang="vi-VN" sz="4000" dirty="0">
                <a:latin typeface="Arial "/>
              </a:rPr>
              <a:t>Hệ thống giúp tối ưu hóa điều kiện sống của lợn, giảm công sức lao động, tiết kiệm chi phí và nâng cao năng suất chăn nuôi.</a:t>
            </a:r>
            <a:endParaRPr lang="en-US" sz="4000" dirty="0">
              <a:latin typeface="Arial "/>
            </a:endParaRPr>
          </a:p>
          <a:p>
            <a:pPr marL="44450" lvl="0" algn="just">
              <a:lnSpc>
                <a:spcPct val="150000"/>
              </a:lnSpc>
              <a:buClr>
                <a:srgbClr val="0000FF"/>
              </a:buClr>
              <a:buSzPts val="2900"/>
            </a:pPr>
            <a:endParaRPr lang="en-US" sz="4000" dirty="0">
              <a:latin typeface="Arial "/>
            </a:endParaRPr>
          </a:p>
        </p:txBody>
      </p:sp>
      <p:pic>
        <p:nvPicPr>
          <p:cNvPr id="1026" name="Picture 2" descr="Nông nghiệp thông minh, xu thế tất yếu trong tương lai gầ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7000" y="3086100"/>
            <a:ext cx="7898150" cy="4525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07456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707C6897-878E-F192-585A-1396E73B3A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="" xmlns:a16="http://schemas.microsoft.com/office/drawing/2014/main" id="{FDD345BE-8AB8-3269-3BDE-CA944622D89F}"/>
              </a:ext>
            </a:extLst>
          </p:cNvPr>
          <p:cNvSpPr/>
          <p:nvPr/>
        </p:nvSpPr>
        <p:spPr>
          <a:xfrm>
            <a:off x="0" y="9635852"/>
            <a:ext cx="18288000" cy="651148"/>
          </a:xfrm>
          <a:custGeom>
            <a:avLst/>
            <a:gdLst/>
            <a:ahLst/>
            <a:cxnLst/>
            <a:rect l="l" t="t" r="r" b="b"/>
            <a:pathLst>
              <a:path w="18288000" h="651148">
                <a:moveTo>
                  <a:pt x="0" y="0"/>
                </a:moveTo>
                <a:lnTo>
                  <a:pt x="18288000" y="0"/>
                </a:lnTo>
                <a:lnTo>
                  <a:pt x="18288000" y="651148"/>
                </a:lnTo>
                <a:lnTo>
                  <a:pt x="0" y="6511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703" b="-1670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="" xmlns:a16="http://schemas.microsoft.com/office/drawing/2014/main" id="{926E5F20-D1AB-0754-4670-445295E70592}"/>
              </a:ext>
            </a:extLst>
          </p:cNvPr>
          <p:cNvSpPr/>
          <p:nvPr/>
        </p:nvSpPr>
        <p:spPr>
          <a:xfrm>
            <a:off x="15468600" y="237058"/>
            <a:ext cx="2057400" cy="1763204"/>
          </a:xfrm>
          <a:custGeom>
            <a:avLst/>
            <a:gdLst/>
            <a:ahLst/>
            <a:cxnLst/>
            <a:rect l="l" t="t" r="r" b="b"/>
            <a:pathLst>
              <a:path w="947177" h="859563">
                <a:moveTo>
                  <a:pt x="0" y="0"/>
                </a:moveTo>
                <a:lnTo>
                  <a:pt x="947177" y="0"/>
                </a:lnTo>
                <a:lnTo>
                  <a:pt x="947177" y="859563"/>
                </a:lnTo>
                <a:lnTo>
                  <a:pt x="0" y="8595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7" name="TextBox 206">
            <a:extLst>
              <a:ext uri="{FF2B5EF4-FFF2-40B4-BE49-F238E27FC236}">
                <a16:creationId xmlns="" xmlns:a16="http://schemas.microsoft.com/office/drawing/2014/main" id="{3E4EF6D6-5488-102E-F24F-7C198B8320EA}"/>
              </a:ext>
            </a:extLst>
          </p:cNvPr>
          <p:cNvSpPr txBox="1"/>
          <p:nvPr/>
        </p:nvSpPr>
        <p:spPr>
          <a:xfrm>
            <a:off x="496824" y="764717"/>
            <a:ext cx="132801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>
                <a:solidFill>
                  <a:srgbClr val="FF6600"/>
                </a:solidFill>
                <a:latin typeface="Arial"/>
                <a:cs typeface="Arial"/>
              </a:rPr>
              <a:t>2</a:t>
            </a:r>
            <a:r>
              <a:rPr lang="en-US" sz="4000" b="1" smtClean="0">
                <a:solidFill>
                  <a:srgbClr val="FF6600"/>
                </a:solidFill>
                <a:latin typeface="Arial"/>
                <a:cs typeface="Arial"/>
              </a:rPr>
              <a:t>. MÔ </a:t>
            </a:r>
            <a:r>
              <a:rPr lang="en-US" sz="4000" b="1" dirty="0">
                <a:solidFill>
                  <a:srgbClr val="FF6600"/>
                </a:solidFill>
                <a:latin typeface="Arial"/>
                <a:cs typeface="Arial"/>
              </a:rPr>
              <a:t>TẢ TỔNG QUAN</a:t>
            </a:r>
            <a:endParaRPr lang="en-US" sz="4000" b="1" dirty="0">
              <a:solidFill>
                <a:srgbClr val="1F409A"/>
              </a:solidFill>
              <a:latin typeface="Arial"/>
              <a:cs typeface="Arial"/>
            </a:endParaRPr>
          </a:p>
        </p:txBody>
      </p:sp>
      <p:pic>
        <p:nvPicPr>
          <p:cNvPr id="208" name="Picture 207" descr="Dai Nam [PPT] Template 15.png">
            <a:extLst>
              <a:ext uri="{FF2B5EF4-FFF2-40B4-BE49-F238E27FC236}">
                <a16:creationId xmlns="" xmlns:a16="http://schemas.microsoft.com/office/drawing/2014/main" id="{991163CB-C1B8-D365-3A73-1970042877C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714500"/>
            <a:ext cx="12681785" cy="37785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="" xmlns:a16="http://schemas.microsoft.com/office/drawing/2014/main" id="{D5975FC7-0D08-AFF4-698D-5F3475C8C3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3467263"/>
            <a:ext cx="7620000" cy="2350794"/>
          </a:xfrm>
        </p:spPr>
        <p:txBody>
          <a:bodyPr>
            <a:normAutofit/>
          </a:bodyPr>
          <a:lstStyle/>
          <a:p>
            <a:pPr algn="l"/>
            <a:r>
              <a:rPr lang="en-US" sz="4000" dirty="0" err="1">
                <a:latin typeface="Arial "/>
              </a:rPr>
              <a:t>Tự</a:t>
            </a:r>
            <a:r>
              <a:rPr lang="vi-VN" sz="4000" dirty="0">
                <a:latin typeface="Arial "/>
              </a:rPr>
              <a:t> động hóa để giám sát và điều khiển môi trường chăn nuôi. </a:t>
            </a:r>
            <a:endParaRPr lang="en-US" sz="4000" dirty="0">
              <a:latin typeface="Arial 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039F3ED1-2F2F-F307-9E17-E39C9624FA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5"/>
          <a:stretch/>
        </p:blipFill>
        <p:spPr bwMode="auto">
          <a:xfrm>
            <a:off x="8178472" y="2504389"/>
            <a:ext cx="9347528" cy="5610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85349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AD80CF03-4353-FF4E-3BF6-CEA6B8661C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="" xmlns:a16="http://schemas.microsoft.com/office/drawing/2014/main" id="{4794EA53-5092-BE48-4B4B-CCF0D9DAE217}"/>
              </a:ext>
            </a:extLst>
          </p:cNvPr>
          <p:cNvSpPr/>
          <p:nvPr/>
        </p:nvSpPr>
        <p:spPr>
          <a:xfrm>
            <a:off x="0" y="9635852"/>
            <a:ext cx="18288000" cy="651148"/>
          </a:xfrm>
          <a:custGeom>
            <a:avLst/>
            <a:gdLst/>
            <a:ahLst/>
            <a:cxnLst/>
            <a:rect l="l" t="t" r="r" b="b"/>
            <a:pathLst>
              <a:path w="18288000" h="651148">
                <a:moveTo>
                  <a:pt x="0" y="0"/>
                </a:moveTo>
                <a:lnTo>
                  <a:pt x="18288000" y="0"/>
                </a:lnTo>
                <a:lnTo>
                  <a:pt x="18288000" y="651148"/>
                </a:lnTo>
                <a:lnTo>
                  <a:pt x="0" y="6511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6703" b="-1670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="" xmlns:a16="http://schemas.microsoft.com/office/drawing/2014/main" id="{CFC8333C-9A25-8542-D793-02A1A9F646A4}"/>
              </a:ext>
            </a:extLst>
          </p:cNvPr>
          <p:cNvSpPr/>
          <p:nvPr/>
        </p:nvSpPr>
        <p:spPr>
          <a:xfrm>
            <a:off x="15468600" y="237058"/>
            <a:ext cx="2057400" cy="1763204"/>
          </a:xfrm>
          <a:custGeom>
            <a:avLst/>
            <a:gdLst/>
            <a:ahLst/>
            <a:cxnLst/>
            <a:rect l="l" t="t" r="r" b="b"/>
            <a:pathLst>
              <a:path w="947177" h="859563">
                <a:moveTo>
                  <a:pt x="0" y="0"/>
                </a:moveTo>
                <a:lnTo>
                  <a:pt x="947177" y="0"/>
                </a:lnTo>
                <a:lnTo>
                  <a:pt x="947177" y="859563"/>
                </a:lnTo>
                <a:lnTo>
                  <a:pt x="0" y="85956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7" name="TextBox 206">
            <a:extLst>
              <a:ext uri="{FF2B5EF4-FFF2-40B4-BE49-F238E27FC236}">
                <a16:creationId xmlns="" xmlns:a16="http://schemas.microsoft.com/office/drawing/2014/main" id="{0CAEECBC-5CF1-9886-D42C-A68BFD35D640}"/>
              </a:ext>
            </a:extLst>
          </p:cNvPr>
          <p:cNvSpPr txBox="1"/>
          <p:nvPr/>
        </p:nvSpPr>
        <p:spPr>
          <a:xfrm>
            <a:off x="496824" y="764717"/>
            <a:ext cx="132801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>
                <a:solidFill>
                  <a:srgbClr val="FF6600"/>
                </a:solidFill>
                <a:latin typeface="Arial"/>
                <a:cs typeface="Arial"/>
              </a:rPr>
              <a:t>3</a:t>
            </a:r>
            <a:r>
              <a:rPr lang="en-US" sz="4000" b="1" smtClean="0">
                <a:solidFill>
                  <a:srgbClr val="FF6600"/>
                </a:solidFill>
                <a:latin typeface="Arial"/>
                <a:cs typeface="Arial"/>
              </a:rPr>
              <a:t>. MỤC TIÊU CỦA HỆ THỐNG</a:t>
            </a:r>
            <a:endParaRPr lang="en-US" sz="4000" b="1" dirty="0">
              <a:solidFill>
                <a:srgbClr val="1F409A"/>
              </a:solidFill>
              <a:latin typeface="Arial"/>
              <a:cs typeface="Arial"/>
            </a:endParaRPr>
          </a:p>
        </p:txBody>
      </p:sp>
      <p:pic>
        <p:nvPicPr>
          <p:cNvPr id="208" name="Picture 207" descr="Dai Nam [PPT] Template 15.png">
            <a:extLst>
              <a:ext uri="{FF2B5EF4-FFF2-40B4-BE49-F238E27FC236}">
                <a16:creationId xmlns="" xmlns:a16="http://schemas.microsoft.com/office/drawing/2014/main" id="{CD0D5E0D-CC75-6633-7A66-6984B81C5F9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714500"/>
            <a:ext cx="12681785" cy="37785"/>
          </a:xfrm>
          <a:prstGeom prst="rect">
            <a:avLst/>
          </a:prstGeom>
        </p:spPr>
      </p:pic>
      <p:sp>
        <p:nvSpPr>
          <p:cNvPr id="7" name="Title 3">
            <a:extLst>
              <a:ext uri="{FF2B5EF4-FFF2-40B4-BE49-F238E27FC236}">
                <a16:creationId xmlns="" xmlns:a16="http://schemas.microsoft.com/office/drawing/2014/main" id="{D5975FC7-0D08-AFF4-698D-5F3475C8C3FD}"/>
              </a:ext>
            </a:extLst>
          </p:cNvPr>
          <p:cNvSpPr txBox="1">
            <a:spLocks/>
          </p:cNvSpPr>
          <p:nvPr/>
        </p:nvSpPr>
        <p:spPr>
          <a:xfrm>
            <a:off x="266700" y="1688089"/>
            <a:ext cx="17754600" cy="6893696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vi-VN" sz="4000">
                <a:latin typeface="Arial" panose="020B0604020202020204" pitchFamily="34" charset="0"/>
                <a:cs typeface="Arial" panose="020B0604020202020204" pitchFamily="34" charset="0"/>
              </a:rPr>
              <a:t>Hệ thống trang trại thông minh sử dụng </a:t>
            </a:r>
            <a:r>
              <a:rPr lang="vi-VN" sz="4000" b="1">
                <a:latin typeface="Arial" panose="020B0604020202020204" pitchFamily="34" charset="0"/>
                <a:cs typeface="Arial" panose="020B0604020202020204" pitchFamily="34" charset="0"/>
              </a:rPr>
              <a:t>Arduino + AI</a:t>
            </a:r>
            <a:r>
              <a:rPr lang="vi-VN" sz="4000">
                <a:latin typeface="Arial" panose="020B0604020202020204" pitchFamily="34" charset="0"/>
                <a:cs typeface="Arial" panose="020B0604020202020204" pitchFamily="34" charset="0"/>
              </a:rPr>
              <a:t> hướng đến việc </a:t>
            </a:r>
            <a:r>
              <a:rPr lang="vi-VN" sz="4000" b="1">
                <a:latin typeface="Arial" panose="020B0604020202020204" pitchFamily="34" charset="0"/>
                <a:cs typeface="Arial" panose="020B0604020202020204" pitchFamily="34" charset="0"/>
              </a:rPr>
              <a:t>tự động hóa</a:t>
            </a:r>
            <a:r>
              <a:rPr lang="vi-VN" sz="400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vi-VN" sz="4000" b="1">
                <a:latin typeface="Arial" panose="020B0604020202020204" pitchFamily="34" charset="0"/>
                <a:cs typeface="Arial" panose="020B0604020202020204" pitchFamily="34" charset="0"/>
              </a:rPr>
              <a:t>giám sát</a:t>
            </a:r>
            <a:r>
              <a:rPr lang="vi-VN" sz="4000">
                <a:latin typeface="Arial" panose="020B0604020202020204" pitchFamily="34" charset="0"/>
                <a:cs typeface="Arial" panose="020B0604020202020204" pitchFamily="34" charset="0"/>
              </a:rPr>
              <a:t>, và </a:t>
            </a:r>
            <a:r>
              <a:rPr lang="vi-VN" sz="4000" b="1">
                <a:latin typeface="Arial" panose="020B0604020202020204" pitchFamily="34" charset="0"/>
                <a:cs typeface="Arial" panose="020B0604020202020204" pitchFamily="34" charset="0"/>
              </a:rPr>
              <a:t>tối ưu hóa</a:t>
            </a:r>
            <a:r>
              <a:rPr lang="vi-VN" sz="4000">
                <a:latin typeface="Arial" panose="020B0604020202020204" pitchFamily="34" charset="0"/>
                <a:cs typeface="Arial" panose="020B0604020202020204" pitchFamily="34" charset="0"/>
              </a:rPr>
              <a:t> quy trình chăn nuôi, giúp:</a:t>
            </a:r>
          </a:p>
          <a:p>
            <a:pPr algn="l">
              <a:lnSpc>
                <a:spcPct val="150000"/>
              </a:lnSpc>
            </a:pPr>
            <a:r>
              <a:rPr lang="en-US" sz="4000" b="1" smtClean="0"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vi-VN" sz="4000" b="1" smtClean="0">
                <a:latin typeface="Arial" panose="020B0604020202020204" pitchFamily="34" charset="0"/>
                <a:cs typeface="Arial" panose="020B0604020202020204" pitchFamily="34" charset="0"/>
              </a:rPr>
              <a:t>Giảm </a:t>
            </a:r>
            <a:r>
              <a:rPr lang="vi-VN" sz="4000" b="1">
                <a:latin typeface="Arial" panose="020B0604020202020204" pitchFamily="34" charset="0"/>
                <a:cs typeface="Arial" panose="020B0604020202020204" pitchFamily="34" charset="0"/>
              </a:rPr>
              <a:t>sức lao động thủ công</a:t>
            </a:r>
            <a:r>
              <a:rPr lang="vi-VN" sz="4000">
                <a:latin typeface="Arial" panose="020B0604020202020204" pitchFamily="34" charset="0"/>
                <a:cs typeface="Arial" panose="020B0604020202020204" pitchFamily="34" charset="0"/>
              </a:rPr>
              <a:t>, tăng hiệu suất quản lý.</a:t>
            </a:r>
          </a:p>
          <a:p>
            <a:pPr algn="l">
              <a:lnSpc>
                <a:spcPct val="150000"/>
              </a:lnSpc>
            </a:pPr>
            <a:r>
              <a:rPr lang="en-US" sz="4000" b="1" smtClean="0"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vi-VN" sz="4000" b="1" smtClean="0">
                <a:latin typeface="Arial" panose="020B0604020202020204" pitchFamily="34" charset="0"/>
                <a:cs typeface="Arial" panose="020B0604020202020204" pitchFamily="34" charset="0"/>
              </a:rPr>
              <a:t>Tối </a:t>
            </a:r>
            <a:r>
              <a:rPr lang="vi-VN" sz="4000" b="1">
                <a:latin typeface="Arial" panose="020B0604020202020204" pitchFamily="34" charset="0"/>
                <a:cs typeface="Arial" panose="020B0604020202020204" pitchFamily="34" charset="0"/>
              </a:rPr>
              <a:t>ưu hóa môi trường sống của vật nuôi</a:t>
            </a:r>
            <a:r>
              <a:rPr lang="vi-VN" sz="4000">
                <a:latin typeface="Arial" panose="020B0604020202020204" pitchFamily="34" charset="0"/>
                <a:cs typeface="Arial" panose="020B0604020202020204" pitchFamily="34" charset="0"/>
              </a:rPr>
              <a:t> thông qua cảm biến đo nhiệt độ, độ ẩm, chất lượng không khí.</a:t>
            </a:r>
          </a:p>
          <a:p>
            <a:pPr algn="l">
              <a:lnSpc>
                <a:spcPct val="150000"/>
              </a:lnSpc>
            </a:pPr>
            <a:r>
              <a:rPr lang="en-US" sz="4000" b="1" smtClean="0"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vi-VN" sz="4000" b="1" smtClean="0">
                <a:latin typeface="Arial" panose="020B0604020202020204" pitchFamily="34" charset="0"/>
                <a:cs typeface="Arial" panose="020B0604020202020204" pitchFamily="34" charset="0"/>
              </a:rPr>
              <a:t>Tự </a:t>
            </a:r>
            <a:r>
              <a:rPr lang="vi-VN" sz="4000" b="1">
                <a:latin typeface="Arial" panose="020B0604020202020204" pitchFamily="34" charset="0"/>
                <a:cs typeface="Arial" panose="020B0604020202020204" pitchFamily="34" charset="0"/>
              </a:rPr>
              <a:t>động điều khiển thiết bị</a:t>
            </a:r>
            <a:r>
              <a:rPr lang="vi-VN" sz="4000">
                <a:latin typeface="Arial" panose="020B0604020202020204" pitchFamily="34" charset="0"/>
                <a:cs typeface="Arial" panose="020B0604020202020204" pitchFamily="34" charset="0"/>
              </a:rPr>
              <a:t> như quạt, bơm nước, đèn chiếu sáng, hệ thống cho ăn theo thời gian thực</a:t>
            </a:r>
            <a:r>
              <a:rPr lang="vi-VN" sz="400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vi-VN" sz="4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lnSpc>
                <a:spcPct val="150000"/>
              </a:lnSpc>
            </a:pPr>
            <a:r>
              <a:rPr lang="en-US" sz="4000" b="1" smtClean="0"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vi-VN" sz="4000" b="1" smtClean="0">
                <a:latin typeface="Arial" panose="020B0604020202020204" pitchFamily="34" charset="0"/>
                <a:cs typeface="Arial" panose="020B0604020202020204" pitchFamily="34" charset="0"/>
              </a:rPr>
              <a:t>Tích </a:t>
            </a:r>
            <a:r>
              <a:rPr lang="vi-VN" sz="4000" b="1">
                <a:latin typeface="Arial" panose="020B0604020202020204" pitchFamily="34" charset="0"/>
                <a:cs typeface="Arial" panose="020B0604020202020204" pitchFamily="34" charset="0"/>
              </a:rPr>
              <a:t>hợp điều khiển từ xa</a:t>
            </a:r>
            <a:r>
              <a:rPr lang="vi-VN" sz="4000">
                <a:latin typeface="Arial" panose="020B0604020202020204" pitchFamily="34" charset="0"/>
                <a:cs typeface="Arial" panose="020B0604020202020204" pitchFamily="34" charset="0"/>
              </a:rPr>
              <a:t> qua </a:t>
            </a:r>
            <a:r>
              <a:rPr lang="vi-VN" sz="4000" smtClean="0">
                <a:latin typeface="Arial" panose="020B0604020202020204" pitchFamily="34" charset="0"/>
                <a:cs typeface="Arial" panose="020B0604020202020204" pitchFamily="34" charset="0"/>
              </a:rPr>
              <a:t>Web</a:t>
            </a:r>
            <a:r>
              <a:rPr lang="en-US" sz="4000" smtClean="0">
                <a:latin typeface="Arial" panose="020B0604020202020204" pitchFamily="34" charset="0"/>
                <a:cs typeface="Arial" panose="020B0604020202020204" pitchFamily="34" charset="0"/>
              </a:rPr>
              <a:t>site</a:t>
            </a:r>
            <a:r>
              <a:rPr lang="vi-VN" sz="400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vi-VN" sz="4000">
                <a:latin typeface="Arial" panose="020B0604020202020204" pitchFamily="34" charset="0"/>
                <a:cs typeface="Arial" panose="020B0604020202020204" pitchFamily="34" charset="0"/>
              </a:rPr>
              <a:t>giúp quản lý dễ dàng hơn.</a:t>
            </a:r>
          </a:p>
        </p:txBody>
      </p:sp>
    </p:spTree>
    <p:extLst>
      <p:ext uri="{BB962C8B-B14F-4D97-AF65-F5344CB8AC3E}">
        <p14:creationId xmlns:p14="http://schemas.microsoft.com/office/powerpoint/2010/main" val="30682123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ADDDE288-1FD9-F81B-B267-4DAD043530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="" xmlns:a16="http://schemas.microsoft.com/office/drawing/2014/main" id="{C626ADA8-0E53-0791-FE7A-FBFED7497D29}"/>
              </a:ext>
            </a:extLst>
          </p:cNvPr>
          <p:cNvSpPr/>
          <p:nvPr/>
        </p:nvSpPr>
        <p:spPr>
          <a:xfrm>
            <a:off x="0" y="9635852"/>
            <a:ext cx="18288000" cy="651148"/>
          </a:xfrm>
          <a:custGeom>
            <a:avLst/>
            <a:gdLst/>
            <a:ahLst/>
            <a:cxnLst/>
            <a:rect l="l" t="t" r="r" b="b"/>
            <a:pathLst>
              <a:path w="18288000" h="651148">
                <a:moveTo>
                  <a:pt x="0" y="0"/>
                </a:moveTo>
                <a:lnTo>
                  <a:pt x="18288000" y="0"/>
                </a:lnTo>
                <a:lnTo>
                  <a:pt x="18288000" y="651148"/>
                </a:lnTo>
                <a:lnTo>
                  <a:pt x="0" y="6511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6703" b="-1670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="" xmlns:a16="http://schemas.microsoft.com/office/drawing/2014/main" id="{3905C776-B34C-1768-CDA8-5D5CEC65B158}"/>
              </a:ext>
            </a:extLst>
          </p:cNvPr>
          <p:cNvSpPr/>
          <p:nvPr/>
        </p:nvSpPr>
        <p:spPr>
          <a:xfrm>
            <a:off x="15468600" y="237058"/>
            <a:ext cx="2057400" cy="1763204"/>
          </a:xfrm>
          <a:custGeom>
            <a:avLst/>
            <a:gdLst/>
            <a:ahLst/>
            <a:cxnLst/>
            <a:rect l="l" t="t" r="r" b="b"/>
            <a:pathLst>
              <a:path w="947177" h="859563">
                <a:moveTo>
                  <a:pt x="0" y="0"/>
                </a:moveTo>
                <a:lnTo>
                  <a:pt x="947177" y="0"/>
                </a:lnTo>
                <a:lnTo>
                  <a:pt x="947177" y="859563"/>
                </a:lnTo>
                <a:lnTo>
                  <a:pt x="0" y="85956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7" name="TextBox 206">
            <a:extLst>
              <a:ext uri="{FF2B5EF4-FFF2-40B4-BE49-F238E27FC236}">
                <a16:creationId xmlns="" xmlns:a16="http://schemas.microsoft.com/office/drawing/2014/main" id="{EA392C41-B9DC-4639-6EE3-D39B9E867D40}"/>
              </a:ext>
            </a:extLst>
          </p:cNvPr>
          <p:cNvSpPr txBox="1"/>
          <p:nvPr/>
        </p:nvSpPr>
        <p:spPr>
          <a:xfrm>
            <a:off x="496824" y="764717"/>
            <a:ext cx="132801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FF6600"/>
                </a:solidFill>
                <a:latin typeface="Arial"/>
                <a:cs typeface="Arial"/>
              </a:rPr>
              <a:t>4. CÁC THÀNH PHẦN CHÍNH</a:t>
            </a:r>
            <a:endParaRPr lang="en-US" sz="4000" b="1" dirty="0">
              <a:solidFill>
                <a:srgbClr val="1F409A"/>
              </a:solidFill>
              <a:latin typeface="Arial"/>
              <a:cs typeface="Arial"/>
            </a:endParaRPr>
          </a:p>
        </p:txBody>
      </p:sp>
      <p:pic>
        <p:nvPicPr>
          <p:cNvPr id="208" name="Picture 207" descr="Dai Nam [PPT] Template 15.png">
            <a:extLst>
              <a:ext uri="{FF2B5EF4-FFF2-40B4-BE49-F238E27FC236}">
                <a16:creationId xmlns="" xmlns:a16="http://schemas.microsoft.com/office/drawing/2014/main" id="{5477C25C-098F-DF3D-E8E8-28B10FBFA8C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714500"/>
            <a:ext cx="12681785" cy="377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4F6350A8-37A0-4AB0-8561-F4103DB03A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400" y="2153448"/>
            <a:ext cx="4267200" cy="26351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AEF03D38-9367-E4AD-0D79-1EF3FE0023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57124" y="1968596"/>
            <a:ext cx="2833308" cy="284281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09B58AA1-CACF-B671-252A-A32FE57522D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94184" y="5403044"/>
            <a:ext cx="2559188" cy="252327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A5B79A71-DFCC-A6A3-1502-66C23FDF9D4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036996" y="2451980"/>
            <a:ext cx="2654281" cy="203810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="" xmlns:a16="http://schemas.microsoft.com/office/drawing/2014/main" id="{465CB563-E2D3-3522-92D4-AAFE843285C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41894" y="5403044"/>
            <a:ext cx="2777490" cy="235991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ABD90DEA-7BB0-8356-F3F3-ADAE5C1F7B86}"/>
              </a:ext>
            </a:extLst>
          </p:cNvPr>
          <p:cNvSpPr txBox="1"/>
          <p:nvPr/>
        </p:nvSpPr>
        <p:spPr>
          <a:xfrm>
            <a:off x="13215185" y="4738598"/>
            <a:ext cx="2451040" cy="12464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4450" lvl="0" indent="0" algn="just">
              <a:lnSpc>
                <a:spcPct val="150000"/>
              </a:lnSpc>
              <a:buClr>
                <a:srgbClr val="0000FF"/>
              </a:buClr>
              <a:buSzPts val="2900"/>
              <a:buNone/>
            </a:pPr>
            <a:r>
              <a:rPr lang="en-US" sz="2500" b="1" smtClean="0">
                <a:latin typeface="Arial "/>
              </a:rPr>
              <a:t>Water Sensor</a:t>
            </a:r>
            <a:endParaRPr lang="en-US" sz="2500" b="1" dirty="0">
              <a:latin typeface="Arial "/>
            </a:endParaRPr>
          </a:p>
          <a:p>
            <a:pPr marL="44450" lvl="0" indent="0" algn="just">
              <a:lnSpc>
                <a:spcPct val="150000"/>
              </a:lnSpc>
              <a:buClr>
                <a:srgbClr val="0000FF"/>
              </a:buClr>
              <a:buSzPts val="2900"/>
              <a:buNone/>
            </a:pPr>
            <a:endParaRPr lang="en-US" sz="2500" dirty="0">
              <a:latin typeface="Arial 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F3F0FD0F-3F2E-527A-1521-2C8E1AFD8310}"/>
              </a:ext>
            </a:extLst>
          </p:cNvPr>
          <p:cNvSpPr txBox="1"/>
          <p:nvPr/>
        </p:nvSpPr>
        <p:spPr>
          <a:xfrm>
            <a:off x="1741894" y="4811412"/>
            <a:ext cx="2677706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500" b="1">
                <a:latin typeface="Arial "/>
              </a:rPr>
              <a:t>Arduino </a:t>
            </a:r>
            <a:r>
              <a:rPr lang="en-US" sz="2500" b="1" smtClean="0">
                <a:latin typeface="Arial "/>
              </a:rPr>
              <a:t>Uno R3</a:t>
            </a:r>
            <a:endParaRPr lang="en-US" sz="2500" dirty="0">
              <a:latin typeface="Arial 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AD054B03-CCEC-9CFE-A4BF-E2D001A1A59D}"/>
              </a:ext>
            </a:extLst>
          </p:cNvPr>
          <p:cNvSpPr txBox="1"/>
          <p:nvPr/>
        </p:nvSpPr>
        <p:spPr>
          <a:xfrm>
            <a:off x="1642110" y="8057243"/>
            <a:ext cx="2777490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500" b="1" smtClean="0">
                <a:latin typeface="Arial "/>
              </a:rPr>
              <a:t>Động cơ bước</a:t>
            </a:r>
            <a:endParaRPr lang="en-US" sz="2500" dirty="0">
              <a:latin typeface="Arial 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B690889E-4936-684F-04C0-C2E6ED6658FD}"/>
              </a:ext>
            </a:extLst>
          </p:cNvPr>
          <p:cNvSpPr txBox="1"/>
          <p:nvPr/>
        </p:nvSpPr>
        <p:spPr>
          <a:xfrm>
            <a:off x="6118901" y="4839952"/>
            <a:ext cx="5925354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500" b="1" dirty="0" err="1">
                <a:latin typeface="Arial "/>
              </a:rPr>
              <a:t>Cảm</a:t>
            </a:r>
            <a:r>
              <a:rPr lang="en-US" sz="2500" b="1" dirty="0">
                <a:latin typeface="Arial "/>
              </a:rPr>
              <a:t> </a:t>
            </a:r>
            <a:r>
              <a:rPr lang="en-US" sz="2500" b="1" dirty="0" err="1">
                <a:latin typeface="Arial "/>
              </a:rPr>
              <a:t>biến</a:t>
            </a:r>
            <a:r>
              <a:rPr lang="en-US" sz="2500" b="1" dirty="0">
                <a:latin typeface="Arial "/>
              </a:rPr>
              <a:t> </a:t>
            </a:r>
            <a:r>
              <a:rPr lang="en-US" sz="2500" b="1" dirty="0" err="1">
                <a:latin typeface="Arial "/>
              </a:rPr>
              <a:t>nhiệt</a:t>
            </a:r>
            <a:r>
              <a:rPr lang="en-US" sz="2500" b="1" dirty="0">
                <a:latin typeface="Arial "/>
              </a:rPr>
              <a:t> </a:t>
            </a:r>
            <a:r>
              <a:rPr lang="en-US" sz="2500" b="1" dirty="0" err="1">
                <a:latin typeface="Arial "/>
              </a:rPr>
              <a:t>độ</a:t>
            </a:r>
            <a:r>
              <a:rPr lang="en-US" sz="2500" b="1" dirty="0">
                <a:latin typeface="Arial "/>
              </a:rPr>
              <a:t> &amp; </a:t>
            </a:r>
            <a:r>
              <a:rPr lang="en-US" sz="2500" b="1" dirty="0" err="1">
                <a:latin typeface="Arial "/>
              </a:rPr>
              <a:t>độ</a:t>
            </a:r>
            <a:r>
              <a:rPr lang="en-US" sz="2500" b="1" dirty="0">
                <a:latin typeface="Arial "/>
              </a:rPr>
              <a:t> </a:t>
            </a:r>
            <a:r>
              <a:rPr lang="en-US" sz="2500" b="1" err="1">
                <a:latin typeface="Arial "/>
              </a:rPr>
              <a:t>ẩm</a:t>
            </a:r>
            <a:r>
              <a:rPr lang="en-US" sz="2500" b="1">
                <a:latin typeface="Arial "/>
              </a:rPr>
              <a:t> </a:t>
            </a:r>
            <a:r>
              <a:rPr lang="en-US" sz="2500" b="1" smtClean="0">
                <a:latin typeface="Arial "/>
              </a:rPr>
              <a:t>DHT11</a:t>
            </a:r>
            <a:endParaRPr lang="en-US" sz="2500" dirty="0">
              <a:latin typeface="Arial 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A4641897-99CD-6806-FAB7-EF2A6ECD4882}"/>
              </a:ext>
            </a:extLst>
          </p:cNvPr>
          <p:cNvSpPr txBox="1"/>
          <p:nvPr/>
        </p:nvSpPr>
        <p:spPr>
          <a:xfrm>
            <a:off x="6515856" y="8166146"/>
            <a:ext cx="4315844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2500" b="1" dirty="0">
                <a:latin typeface="Arial "/>
              </a:rPr>
              <a:t>Cảm biến </a:t>
            </a:r>
            <a:r>
              <a:rPr lang="vi-VN" sz="2500" b="1">
                <a:latin typeface="Arial "/>
              </a:rPr>
              <a:t>khí </a:t>
            </a:r>
            <a:r>
              <a:rPr lang="en-US" sz="2500" b="1" smtClean="0">
                <a:latin typeface="Arial "/>
              </a:rPr>
              <a:t>GAS </a:t>
            </a:r>
            <a:r>
              <a:rPr lang="vi-VN" sz="2500" b="1" smtClean="0">
                <a:latin typeface="Arial "/>
              </a:rPr>
              <a:t>MQ135</a:t>
            </a:r>
            <a:endParaRPr lang="en-US" sz="2500" dirty="0">
              <a:latin typeface="Arial "/>
            </a:endParaRPr>
          </a:p>
        </p:txBody>
      </p:sp>
      <p:pic>
        <p:nvPicPr>
          <p:cNvPr id="2052" name="Picture 4" descr="Module relay 5V cao thấp kích âm - dương"/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57" b="18321"/>
          <a:stretch/>
        </p:blipFill>
        <p:spPr bwMode="auto">
          <a:xfrm>
            <a:off x="12496800" y="5505700"/>
            <a:ext cx="3534495" cy="2358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A4641897-99CD-6806-FAB7-EF2A6ECD4882}"/>
              </a:ext>
            </a:extLst>
          </p:cNvPr>
          <p:cNvSpPr txBox="1"/>
          <p:nvPr/>
        </p:nvSpPr>
        <p:spPr>
          <a:xfrm>
            <a:off x="13611509" y="8170470"/>
            <a:ext cx="1305075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500" b="1" smtClean="0">
                <a:latin typeface="Arial "/>
              </a:rPr>
              <a:t>Relay </a:t>
            </a:r>
            <a:endParaRPr lang="en-US" sz="2500" dirty="0">
              <a:latin typeface="Arial "/>
            </a:endParaRPr>
          </a:p>
        </p:txBody>
      </p:sp>
    </p:spTree>
    <p:extLst>
      <p:ext uri="{BB962C8B-B14F-4D97-AF65-F5344CB8AC3E}">
        <p14:creationId xmlns:p14="http://schemas.microsoft.com/office/powerpoint/2010/main" val="33722509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4E3114E9-CBB6-E8AB-26C5-A6EB1EC8CF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="" xmlns:a16="http://schemas.microsoft.com/office/drawing/2014/main" id="{CE364362-606B-5685-7E00-8AB464CEFE82}"/>
              </a:ext>
            </a:extLst>
          </p:cNvPr>
          <p:cNvSpPr/>
          <p:nvPr/>
        </p:nvSpPr>
        <p:spPr>
          <a:xfrm>
            <a:off x="0" y="9635852"/>
            <a:ext cx="18288000" cy="651148"/>
          </a:xfrm>
          <a:custGeom>
            <a:avLst/>
            <a:gdLst/>
            <a:ahLst/>
            <a:cxnLst/>
            <a:rect l="l" t="t" r="r" b="b"/>
            <a:pathLst>
              <a:path w="18288000" h="651148">
                <a:moveTo>
                  <a:pt x="0" y="0"/>
                </a:moveTo>
                <a:lnTo>
                  <a:pt x="18288000" y="0"/>
                </a:lnTo>
                <a:lnTo>
                  <a:pt x="18288000" y="651148"/>
                </a:lnTo>
                <a:lnTo>
                  <a:pt x="0" y="6511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6703" b="-1670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="" xmlns:a16="http://schemas.microsoft.com/office/drawing/2014/main" id="{B0A7E97B-C0AE-4AA3-31A7-66E831A7F8A1}"/>
              </a:ext>
            </a:extLst>
          </p:cNvPr>
          <p:cNvSpPr/>
          <p:nvPr/>
        </p:nvSpPr>
        <p:spPr>
          <a:xfrm>
            <a:off x="15468600" y="237058"/>
            <a:ext cx="2057400" cy="1763204"/>
          </a:xfrm>
          <a:custGeom>
            <a:avLst/>
            <a:gdLst/>
            <a:ahLst/>
            <a:cxnLst/>
            <a:rect l="l" t="t" r="r" b="b"/>
            <a:pathLst>
              <a:path w="947177" h="859563">
                <a:moveTo>
                  <a:pt x="0" y="0"/>
                </a:moveTo>
                <a:lnTo>
                  <a:pt x="947177" y="0"/>
                </a:lnTo>
                <a:lnTo>
                  <a:pt x="947177" y="859563"/>
                </a:lnTo>
                <a:lnTo>
                  <a:pt x="0" y="85956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7" name="TextBox 206">
            <a:extLst>
              <a:ext uri="{FF2B5EF4-FFF2-40B4-BE49-F238E27FC236}">
                <a16:creationId xmlns="" xmlns:a16="http://schemas.microsoft.com/office/drawing/2014/main" id="{5C7E5C14-3278-0852-3B0F-6ADC3136B24C}"/>
              </a:ext>
            </a:extLst>
          </p:cNvPr>
          <p:cNvSpPr txBox="1"/>
          <p:nvPr/>
        </p:nvSpPr>
        <p:spPr>
          <a:xfrm>
            <a:off x="496824" y="764717"/>
            <a:ext cx="132801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FF6600"/>
                </a:solidFill>
                <a:latin typeface="Arial"/>
                <a:cs typeface="Arial"/>
              </a:rPr>
              <a:t>4. CÁC THÀNH PHẦN CHÍNH</a:t>
            </a:r>
            <a:endParaRPr lang="en-US" sz="4000" b="1" dirty="0">
              <a:solidFill>
                <a:srgbClr val="1F409A"/>
              </a:solidFill>
              <a:latin typeface="Arial"/>
              <a:cs typeface="Arial"/>
            </a:endParaRPr>
          </a:p>
        </p:txBody>
      </p:sp>
      <p:pic>
        <p:nvPicPr>
          <p:cNvPr id="208" name="Picture 207" descr="Dai Nam [PPT] Template 15.png">
            <a:extLst>
              <a:ext uri="{FF2B5EF4-FFF2-40B4-BE49-F238E27FC236}">
                <a16:creationId xmlns="" xmlns:a16="http://schemas.microsoft.com/office/drawing/2014/main" id="{883201D4-D7DB-3BE4-7744-84ABADA70B7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714500"/>
            <a:ext cx="12681785" cy="3778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317364EB-BB7B-E37C-C84E-4F0C7BC2CF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33874" y="2064628"/>
            <a:ext cx="3130347" cy="261669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F3B97D38-E92B-B220-D48B-032505E43C7C}"/>
              </a:ext>
            </a:extLst>
          </p:cNvPr>
          <p:cNvSpPr txBox="1"/>
          <p:nvPr/>
        </p:nvSpPr>
        <p:spPr>
          <a:xfrm>
            <a:off x="2954421" y="4681327"/>
            <a:ext cx="1625250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4450" lvl="0" indent="0" algn="just">
              <a:buClr>
                <a:srgbClr val="0000FF"/>
              </a:buClr>
              <a:buSzPts val="2900"/>
              <a:buNone/>
            </a:pPr>
            <a:r>
              <a:rPr lang="en-US" sz="2500" b="1" smtClean="0">
                <a:latin typeface="Arial "/>
              </a:rPr>
              <a:t>ESP32</a:t>
            </a:r>
            <a:endParaRPr lang="en-US" sz="2500" dirty="0">
              <a:latin typeface="Arial 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4145E9C0-B674-8943-8EEE-536E65A69340}"/>
              </a:ext>
            </a:extLst>
          </p:cNvPr>
          <p:cNvSpPr txBox="1"/>
          <p:nvPr/>
        </p:nvSpPr>
        <p:spPr>
          <a:xfrm>
            <a:off x="8321072" y="4910427"/>
            <a:ext cx="1042417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4450" lvl="0" indent="0" algn="just">
              <a:buClr>
                <a:srgbClr val="0000FF"/>
              </a:buClr>
              <a:buSzPts val="2900"/>
              <a:buNone/>
            </a:pPr>
            <a:r>
              <a:rPr lang="en-US" sz="2500" b="1" smtClean="0">
                <a:latin typeface="Arial "/>
              </a:rPr>
              <a:t>PIN</a:t>
            </a:r>
            <a:endParaRPr lang="en-US" sz="2500" dirty="0">
              <a:latin typeface="Arial 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="" xmlns:a16="http://schemas.microsoft.com/office/drawing/2014/main" id="{F1ACF006-F11E-A898-0575-09244034E0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885858" y="1983222"/>
            <a:ext cx="2829320" cy="263879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4B12C6B4-B176-BFD8-E73C-AFA9A587135C}"/>
              </a:ext>
            </a:extLst>
          </p:cNvPr>
          <p:cNvSpPr txBox="1"/>
          <p:nvPr/>
        </p:nvSpPr>
        <p:spPr>
          <a:xfrm>
            <a:off x="12164019" y="4834713"/>
            <a:ext cx="3973002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4450" lvl="0" indent="0" algn="just">
              <a:buClr>
                <a:srgbClr val="0000FF"/>
              </a:buClr>
              <a:buSzPts val="2900"/>
              <a:buNone/>
            </a:pPr>
            <a:r>
              <a:rPr lang="en-US" sz="2500" b="1" smtClean="0">
                <a:latin typeface="Arial "/>
              </a:rPr>
              <a:t>Cảm biến ánh sáng LRD</a:t>
            </a:r>
            <a:endParaRPr lang="en-US" sz="2500" b="1" dirty="0">
              <a:latin typeface="Arial 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="" xmlns:a16="http://schemas.microsoft.com/office/drawing/2014/main" id="{53B3AB8D-B0EF-AD58-6119-3F18D105E94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81200" y="5711909"/>
            <a:ext cx="2819400" cy="2656742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CF88968B-27FF-F6F5-7858-76FCB020502D}"/>
              </a:ext>
            </a:extLst>
          </p:cNvPr>
          <p:cNvSpPr txBox="1"/>
          <p:nvPr/>
        </p:nvSpPr>
        <p:spPr>
          <a:xfrm>
            <a:off x="2286000" y="8368651"/>
            <a:ext cx="2209800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4450" lvl="0" indent="0" algn="just">
              <a:buClr>
                <a:srgbClr val="0000FF"/>
              </a:buClr>
              <a:buSzPts val="2900"/>
              <a:buNone/>
            </a:pPr>
            <a:r>
              <a:rPr lang="en-US" sz="2500" b="1">
                <a:latin typeface="Arial "/>
              </a:rPr>
              <a:t>ESP32-CAM</a:t>
            </a:r>
            <a:endParaRPr lang="en-US" sz="2500" dirty="0">
              <a:latin typeface="Arial "/>
            </a:endParaRPr>
          </a:p>
        </p:txBody>
      </p:sp>
      <p:pic>
        <p:nvPicPr>
          <p:cNvPr id="192" name="Picture 191">
            <a:extLst>
              <a:ext uri="{FF2B5EF4-FFF2-40B4-BE49-F238E27FC236}">
                <a16:creationId xmlns="" xmlns:a16="http://schemas.microsoft.com/office/drawing/2014/main" id="{6F2090F9-0752-BB63-FD87-B15DBB6E9F2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071571" y="6210880"/>
            <a:ext cx="1641519" cy="1677597"/>
          </a:xfrm>
          <a:prstGeom prst="rect">
            <a:avLst/>
          </a:prstGeom>
        </p:spPr>
      </p:pic>
      <p:pic>
        <p:nvPicPr>
          <p:cNvPr id="3074" name="Picture 2" descr="Pin 9V 6F22 Panasonic Hi-Top Carbon 6F22DT/1S gói 1 viên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3289" y="2060811"/>
            <a:ext cx="2781661" cy="278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Review Máy bơm mini áp lực 12V 12W 2L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2460" y="5420683"/>
            <a:ext cx="3623317" cy="3623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CF88968B-27FF-F6F5-7858-76FCB020502D}"/>
              </a:ext>
            </a:extLst>
          </p:cNvPr>
          <p:cNvSpPr txBox="1"/>
          <p:nvPr/>
        </p:nvSpPr>
        <p:spPr>
          <a:xfrm>
            <a:off x="7810287" y="8315338"/>
            <a:ext cx="2107076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4450" lvl="0" indent="0" algn="just">
              <a:buClr>
                <a:srgbClr val="0000FF"/>
              </a:buClr>
              <a:buSzPts val="2900"/>
              <a:buNone/>
            </a:pPr>
            <a:r>
              <a:rPr lang="en-US" sz="2500" b="1" smtClean="0">
                <a:latin typeface="Arial "/>
              </a:rPr>
              <a:t>Máy bơm</a:t>
            </a:r>
            <a:endParaRPr lang="en-US" sz="2500" b="1" dirty="0">
              <a:latin typeface="Arial 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CF88968B-27FF-F6F5-7858-76FCB020502D}"/>
              </a:ext>
            </a:extLst>
          </p:cNvPr>
          <p:cNvSpPr txBox="1"/>
          <p:nvPr/>
        </p:nvSpPr>
        <p:spPr>
          <a:xfrm>
            <a:off x="14554200" y="8218396"/>
            <a:ext cx="2107076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4450" lvl="0" indent="0" algn="just">
              <a:buClr>
                <a:srgbClr val="0000FF"/>
              </a:buClr>
              <a:buSzPts val="2900"/>
              <a:buNone/>
            </a:pPr>
            <a:r>
              <a:rPr lang="en-US" sz="2500" b="1" smtClean="0">
                <a:latin typeface="Arial "/>
              </a:rPr>
              <a:t>Còi</a:t>
            </a:r>
            <a:endParaRPr lang="en-US" sz="2500" b="1" dirty="0">
              <a:latin typeface="Arial "/>
            </a:endParaRPr>
          </a:p>
        </p:txBody>
      </p:sp>
    </p:spTree>
    <p:extLst>
      <p:ext uri="{BB962C8B-B14F-4D97-AF65-F5344CB8AC3E}">
        <p14:creationId xmlns:p14="http://schemas.microsoft.com/office/powerpoint/2010/main" val="21899870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9635852"/>
            <a:ext cx="18288000" cy="651148"/>
          </a:xfrm>
          <a:custGeom>
            <a:avLst/>
            <a:gdLst/>
            <a:ahLst/>
            <a:cxnLst/>
            <a:rect l="l" t="t" r="r" b="b"/>
            <a:pathLst>
              <a:path w="18288000" h="651148">
                <a:moveTo>
                  <a:pt x="0" y="0"/>
                </a:moveTo>
                <a:lnTo>
                  <a:pt x="18288000" y="0"/>
                </a:lnTo>
                <a:lnTo>
                  <a:pt x="18288000" y="651148"/>
                </a:lnTo>
                <a:lnTo>
                  <a:pt x="0" y="6511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703" b="-1670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5468600" y="237058"/>
            <a:ext cx="2057400" cy="1763204"/>
          </a:xfrm>
          <a:custGeom>
            <a:avLst/>
            <a:gdLst/>
            <a:ahLst/>
            <a:cxnLst/>
            <a:rect l="l" t="t" r="r" b="b"/>
            <a:pathLst>
              <a:path w="947177" h="859563">
                <a:moveTo>
                  <a:pt x="0" y="0"/>
                </a:moveTo>
                <a:lnTo>
                  <a:pt x="947177" y="0"/>
                </a:lnTo>
                <a:lnTo>
                  <a:pt x="947177" y="859563"/>
                </a:lnTo>
                <a:lnTo>
                  <a:pt x="0" y="8595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7" name="TextBox 206">
            <a:extLst>
              <a:ext uri="{FF2B5EF4-FFF2-40B4-BE49-F238E27FC236}">
                <a16:creationId xmlns="" xmlns:a16="http://schemas.microsoft.com/office/drawing/2014/main" id="{83DDBEE2-3787-0968-629B-742AA83D0290}"/>
              </a:ext>
            </a:extLst>
          </p:cNvPr>
          <p:cNvSpPr txBox="1"/>
          <p:nvPr/>
        </p:nvSpPr>
        <p:spPr>
          <a:xfrm>
            <a:off x="496824" y="764717"/>
            <a:ext cx="132801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FF6600"/>
                </a:solidFill>
                <a:latin typeface="Arial"/>
                <a:cs typeface="Arial"/>
              </a:rPr>
              <a:t>5. QUY TRÌNH HOẠT ĐỘNG</a:t>
            </a:r>
            <a:endParaRPr lang="en-US" sz="4000" b="1" dirty="0">
              <a:solidFill>
                <a:srgbClr val="1F409A"/>
              </a:solidFill>
              <a:latin typeface="Arial"/>
              <a:cs typeface="Arial"/>
            </a:endParaRPr>
          </a:p>
        </p:txBody>
      </p:sp>
      <p:pic>
        <p:nvPicPr>
          <p:cNvPr id="208" name="Picture 207" descr="Dai Nam [PPT] Template 15.png">
            <a:extLst>
              <a:ext uri="{FF2B5EF4-FFF2-40B4-BE49-F238E27FC236}">
                <a16:creationId xmlns="" xmlns:a16="http://schemas.microsoft.com/office/drawing/2014/main" id="{E151A3A1-8263-9E9A-A4FC-E9B1122C994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714500"/>
            <a:ext cx="12681785" cy="37785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="" xmlns:a16="http://schemas.microsoft.com/office/drawing/2014/main" id="{F3B0B0AA-16B0-2357-865D-EB5F89A96CD8}"/>
              </a:ext>
            </a:extLst>
          </p:cNvPr>
          <p:cNvSpPr/>
          <p:nvPr/>
        </p:nvSpPr>
        <p:spPr>
          <a:xfrm>
            <a:off x="1600200" y="2387168"/>
            <a:ext cx="3001228" cy="321353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Thu </a:t>
            </a:r>
            <a:r>
              <a:rPr lang="en-US" sz="4000" dirty="0" err="1"/>
              <a:t>thập</a:t>
            </a:r>
            <a:r>
              <a:rPr lang="en-US" sz="4000" dirty="0"/>
              <a:t> </a:t>
            </a:r>
            <a:r>
              <a:rPr lang="en-US" sz="4000" dirty="0" err="1"/>
              <a:t>dữ</a:t>
            </a:r>
            <a:r>
              <a:rPr lang="en-US" sz="4000" dirty="0"/>
              <a:t> </a:t>
            </a:r>
            <a:r>
              <a:rPr lang="en-US" sz="4000" dirty="0" err="1"/>
              <a:t>liệu</a:t>
            </a:r>
            <a:endParaRPr lang="en-US" sz="4000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="" xmlns:a16="http://schemas.microsoft.com/office/drawing/2014/main" id="{6315B091-6A65-485A-FA81-6CB43172E2C6}"/>
              </a:ext>
            </a:extLst>
          </p:cNvPr>
          <p:cNvSpPr/>
          <p:nvPr/>
        </p:nvSpPr>
        <p:spPr>
          <a:xfrm>
            <a:off x="6874292" y="2458535"/>
            <a:ext cx="3185160" cy="304922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err="1"/>
              <a:t>Xử</a:t>
            </a:r>
            <a:r>
              <a:rPr lang="en-US" sz="4000" dirty="0"/>
              <a:t> </a:t>
            </a:r>
            <a:r>
              <a:rPr lang="en-US" sz="4000" dirty="0" err="1"/>
              <a:t>lý</a:t>
            </a:r>
            <a:r>
              <a:rPr lang="en-US" sz="4000" dirty="0"/>
              <a:t> </a:t>
            </a:r>
            <a:r>
              <a:rPr lang="en-US" sz="4000" dirty="0" err="1"/>
              <a:t>và</a:t>
            </a:r>
            <a:r>
              <a:rPr lang="en-US" sz="4000" dirty="0"/>
              <a:t> </a:t>
            </a:r>
            <a:r>
              <a:rPr lang="en-US" sz="4000" dirty="0" err="1"/>
              <a:t>điều</a:t>
            </a:r>
            <a:r>
              <a:rPr lang="en-US" sz="4000" dirty="0"/>
              <a:t> </a:t>
            </a:r>
            <a:r>
              <a:rPr lang="en-US" sz="4000" dirty="0" err="1"/>
              <a:t>khiển</a:t>
            </a:r>
            <a:endParaRPr lang="en-US" sz="4000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="" xmlns:a16="http://schemas.microsoft.com/office/drawing/2014/main" id="{86E35F3C-FE09-A372-1824-E54176232545}"/>
              </a:ext>
            </a:extLst>
          </p:cNvPr>
          <p:cNvSpPr/>
          <p:nvPr/>
        </p:nvSpPr>
        <p:spPr>
          <a:xfrm>
            <a:off x="12496800" y="2494176"/>
            <a:ext cx="3185160" cy="301143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err="1"/>
              <a:t>Hiển</a:t>
            </a:r>
            <a:r>
              <a:rPr lang="en-US" sz="4000" dirty="0"/>
              <a:t> </a:t>
            </a:r>
            <a:r>
              <a:rPr lang="en-US" sz="4000" dirty="0" err="1"/>
              <a:t>thị</a:t>
            </a:r>
            <a:r>
              <a:rPr lang="en-US" sz="4000" dirty="0"/>
              <a:t> </a:t>
            </a:r>
            <a:r>
              <a:rPr lang="en-US" sz="4000" dirty="0" err="1"/>
              <a:t>và</a:t>
            </a:r>
            <a:r>
              <a:rPr lang="en-US" sz="4000" dirty="0"/>
              <a:t> </a:t>
            </a:r>
            <a:r>
              <a:rPr lang="en-US" sz="4000" dirty="0" err="1"/>
              <a:t>giám</a:t>
            </a:r>
            <a:r>
              <a:rPr lang="en-US" sz="4000" dirty="0"/>
              <a:t> </a:t>
            </a:r>
            <a:r>
              <a:rPr lang="en-US" sz="4000" dirty="0" err="1"/>
              <a:t>sát</a:t>
            </a:r>
            <a:endParaRPr lang="en-US" sz="4000" dirty="0"/>
          </a:p>
        </p:txBody>
      </p:sp>
      <p:sp>
        <p:nvSpPr>
          <p:cNvPr id="8" name="Arrow: Right 7">
            <a:extLst>
              <a:ext uri="{FF2B5EF4-FFF2-40B4-BE49-F238E27FC236}">
                <a16:creationId xmlns="" xmlns:a16="http://schemas.microsoft.com/office/drawing/2014/main" id="{64CDDA69-E4E8-F09F-76F4-B4ECCCD1D7EC}"/>
              </a:ext>
            </a:extLst>
          </p:cNvPr>
          <p:cNvSpPr/>
          <p:nvPr/>
        </p:nvSpPr>
        <p:spPr>
          <a:xfrm>
            <a:off x="5046018" y="3847709"/>
            <a:ext cx="1219200" cy="13543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8">
            <a:extLst>
              <a:ext uri="{FF2B5EF4-FFF2-40B4-BE49-F238E27FC236}">
                <a16:creationId xmlns="" xmlns:a16="http://schemas.microsoft.com/office/drawing/2014/main" id="{40DC1343-C5AF-8588-2198-4EF5D1165DEC}"/>
              </a:ext>
            </a:extLst>
          </p:cNvPr>
          <p:cNvSpPr/>
          <p:nvPr/>
        </p:nvSpPr>
        <p:spPr>
          <a:xfrm>
            <a:off x="10668526" y="3712273"/>
            <a:ext cx="1420476" cy="13543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Down 11">
            <a:extLst>
              <a:ext uri="{FF2B5EF4-FFF2-40B4-BE49-F238E27FC236}">
                <a16:creationId xmlns="" xmlns:a16="http://schemas.microsoft.com/office/drawing/2014/main" id="{6CE70846-EE7B-914A-21BA-A086F1B52EF9}"/>
              </a:ext>
            </a:extLst>
          </p:cNvPr>
          <p:cNvSpPr/>
          <p:nvPr/>
        </p:nvSpPr>
        <p:spPr>
          <a:xfrm>
            <a:off x="2895600" y="5753100"/>
            <a:ext cx="76200" cy="482483"/>
          </a:xfrm>
          <a:prstGeom prst="downArrow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86AE52FD-2EEF-99D3-525A-CACFCB14282E}"/>
              </a:ext>
            </a:extLst>
          </p:cNvPr>
          <p:cNvSpPr txBox="1"/>
          <p:nvPr/>
        </p:nvSpPr>
        <p:spPr>
          <a:xfrm>
            <a:off x="1083618" y="6400629"/>
            <a:ext cx="417418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0" dirty="0">
                <a:latin typeface="Arial "/>
              </a:rPr>
              <a:t>Arduino </a:t>
            </a:r>
            <a:r>
              <a:rPr lang="en-US" sz="3000" dirty="0" err="1">
                <a:latin typeface="Arial "/>
              </a:rPr>
              <a:t>đọc</a:t>
            </a:r>
            <a:r>
              <a:rPr lang="en-US" sz="3000" dirty="0">
                <a:latin typeface="Arial "/>
              </a:rPr>
              <a:t> </a:t>
            </a:r>
            <a:r>
              <a:rPr lang="en-US" sz="3000" dirty="0" err="1">
                <a:latin typeface="Arial "/>
              </a:rPr>
              <a:t>dữ</a:t>
            </a:r>
            <a:r>
              <a:rPr lang="en-US" sz="3000" dirty="0">
                <a:latin typeface="Arial "/>
              </a:rPr>
              <a:t> </a:t>
            </a:r>
            <a:r>
              <a:rPr lang="en-US" sz="3000" dirty="0" err="1">
                <a:latin typeface="Arial "/>
              </a:rPr>
              <a:t>liệu</a:t>
            </a:r>
            <a:r>
              <a:rPr lang="en-US" sz="3000" dirty="0">
                <a:latin typeface="Arial "/>
              </a:rPr>
              <a:t> </a:t>
            </a:r>
            <a:r>
              <a:rPr lang="en-US" sz="3000" dirty="0" err="1">
                <a:latin typeface="Arial "/>
              </a:rPr>
              <a:t>từ</a:t>
            </a:r>
            <a:r>
              <a:rPr lang="en-US" sz="3000" dirty="0">
                <a:latin typeface="Arial "/>
              </a:rPr>
              <a:t> </a:t>
            </a:r>
            <a:r>
              <a:rPr lang="en-US" sz="3000" dirty="0" err="1">
                <a:latin typeface="Arial "/>
              </a:rPr>
              <a:t>các</a:t>
            </a:r>
            <a:r>
              <a:rPr lang="en-US" sz="3000" dirty="0">
                <a:latin typeface="Arial "/>
              </a:rPr>
              <a:t> </a:t>
            </a:r>
            <a:r>
              <a:rPr lang="en-US" sz="3000" dirty="0" err="1">
                <a:latin typeface="Arial "/>
              </a:rPr>
              <a:t>cảm</a:t>
            </a:r>
            <a:r>
              <a:rPr lang="en-US" sz="3000" dirty="0">
                <a:latin typeface="Arial "/>
              </a:rPr>
              <a:t> </a:t>
            </a:r>
            <a:r>
              <a:rPr lang="en-US" sz="3000" dirty="0" err="1">
                <a:latin typeface="Arial "/>
              </a:rPr>
              <a:t>biến</a:t>
            </a:r>
            <a:endParaRPr lang="en-US" sz="3000" dirty="0">
              <a:latin typeface="Arial "/>
            </a:endParaRPr>
          </a:p>
        </p:txBody>
      </p:sp>
      <p:sp>
        <p:nvSpPr>
          <p:cNvPr id="15" name="Arrow: Down 14">
            <a:extLst>
              <a:ext uri="{FF2B5EF4-FFF2-40B4-BE49-F238E27FC236}">
                <a16:creationId xmlns="" xmlns:a16="http://schemas.microsoft.com/office/drawing/2014/main" id="{16794EEE-2BD5-002A-3683-ABD9B32006BE}"/>
              </a:ext>
            </a:extLst>
          </p:cNvPr>
          <p:cNvSpPr/>
          <p:nvPr/>
        </p:nvSpPr>
        <p:spPr>
          <a:xfrm>
            <a:off x="8466872" y="5660155"/>
            <a:ext cx="76200" cy="482483"/>
          </a:xfrm>
          <a:prstGeom prst="downArrow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FE6437CE-9A37-5177-9F2C-5D06F8C57267}"/>
              </a:ext>
            </a:extLst>
          </p:cNvPr>
          <p:cNvSpPr txBox="1"/>
          <p:nvPr/>
        </p:nvSpPr>
        <p:spPr>
          <a:xfrm>
            <a:off x="5867400" y="6400629"/>
            <a:ext cx="566285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44550" lvl="0" indent="-457200" algn="just">
              <a:buClr>
                <a:srgbClr val="0000FF"/>
              </a:buClr>
              <a:buSzPts val="2900"/>
              <a:buFontTx/>
              <a:buChar char="-"/>
            </a:pPr>
            <a:r>
              <a:rPr lang="en-US" sz="3000" smtClean="0">
                <a:latin typeface="Arial "/>
              </a:rPr>
              <a:t>Trời tối : Bật led</a:t>
            </a:r>
          </a:p>
          <a:p>
            <a:pPr marL="844550" lvl="0" indent="-457200" algn="just">
              <a:buClr>
                <a:srgbClr val="0000FF"/>
              </a:buClr>
              <a:buSzPts val="2900"/>
              <a:buFontTx/>
              <a:buChar char="-"/>
            </a:pPr>
            <a:r>
              <a:rPr lang="en-US" sz="3000" smtClean="0">
                <a:latin typeface="Arial "/>
              </a:rPr>
              <a:t>Nước dưới 30% bật bơm</a:t>
            </a:r>
          </a:p>
          <a:p>
            <a:pPr marL="844550" lvl="0" indent="-457200" algn="just">
              <a:buClr>
                <a:srgbClr val="0000FF"/>
              </a:buClr>
              <a:buSzPts val="2900"/>
              <a:buFontTx/>
              <a:buChar char="-"/>
            </a:pPr>
            <a:r>
              <a:rPr lang="en-US" sz="3000" smtClean="0">
                <a:latin typeface="Arial "/>
              </a:rPr>
              <a:t>Hẹn giờ cho ăn</a:t>
            </a:r>
            <a:endParaRPr lang="en-US" sz="3000" dirty="0">
              <a:latin typeface="Arial "/>
            </a:endParaRPr>
          </a:p>
        </p:txBody>
      </p:sp>
      <p:sp>
        <p:nvSpPr>
          <p:cNvPr id="18" name="Arrow: Down 17">
            <a:extLst>
              <a:ext uri="{FF2B5EF4-FFF2-40B4-BE49-F238E27FC236}">
                <a16:creationId xmlns="" xmlns:a16="http://schemas.microsoft.com/office/drawing/2014/main" id="{12C53EDD-DE29-1E05-6BB2-C7CBE28B6201}"/>
              </a:ext>
            </a:extLst>
          </p:cNvPr>
          <p:cNvSpPr/>
          <p:nvPr/>
        </p:nvSpPr>
        <p:spPr>
          <a:xfrm>
            <a:off x="14173200" y="5660155"/>
            <a:ext cx="76200" cy="482483"/>
          </a:xfrm>
          <a:prstGeom prst="downArrow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CF9BBE90-B862-7AC6-42B9-C80DE511807A}"/>
              </a:ext>
            </a:extLst>
          </p:cNvPr>
          <p:cNvSpPr txBox="1"/>
          <p:nvPr/>
        </p:nvSpPr>
        <p:spPr>
          <a:xfrm>
            <a:off x="11460480" y="6400629"/>
            <a:ext cx="52578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87350" lvl="0" algn="just">
              <a:buClr>
                <a:srgbClr val="0000FF"/>
              </a:buClr>
              <a:buSzPts val="2900"/>
            </a:pPr>
            <a:r>
              <a:rPr lang="en-US" sz="3000" dirty="0" err="1">
                <a:latin typeface="Arial "/>
              </a:rPr>
              <a:t>Gửi</a:t>
            </a:r>
            <a:r>
              <a:rPr lang="en-US" sz="3000" dirty="0">
                <a:latin typeface="Arial "/>
              </a:rPr>
              <a:t> </a:t>
            </a:r>
            <a:r>
              <a:rPr lang="en-US" sz="3000" dirty="0" err="1">
                <a:latin typeface="Arial "/>
              </a:rPr>
              <a:t>dữ</a:t>
            </a:r>
            <a:r>
              <a:rPr lang="en-US" sz="3000" dirty="0">
                <a:latin typeface="Arial "/>
              </a:rPr>
              <a:t> </a:t>
            </a:r>
            <a:r>
              <a:rPr lang="en-US" sz="3000" dirty="0" err="1">
                <a:latin typeface="Arial "/>
              </a:rPr>
              <a:t>liệu</a:t>
            </a:r>
            <a:r>
              <a:rPr lang="en-US" sz="3000" dirty="0">
                <a:latin typeface="Arial "/>
              </a:rPr>
              <a:t> </a:t>
            </a:r>
            <a:r>
              <a:rPr lang="en-US" sz="3000" dirty="0" err="1">
                <a:latin typeface="Arial "/>
              </a:rPr>
              <a:t>đến</a:t>
            </a:r>
            <a:r>
              <a:rPr lang="en-US" sz="3000" dirty="0">
                <a:latin typeface="Arial "/>
              </a:rPr>
              <a:t> </a:t>
            </a:r>
            <a:r>
              <a:rPr lang="en-US" sz="3000" dirty="0" err="1">
                <a:latin typeface="Arial "/>
              </a:rPr>
              <a:t>giao</a:t>
            </a:r>
            <a:r>
              <a:rPr lang="en-US" sz="3000" dirty="0">
                <a:latin typeface="Arial "/>
              </a:rPr>
              <a:t> </a:t>
            </a:r>
            <a:r>
              <a:rPr lang="en-US" sz="3000" dirty="0" err="1">
                <a:latin typeface="Arial "/>
              </a:rPr>
              <a:t>diện</a:t>
            </a:r>
            <a:r>
              <a:rPr lang="en-US" sz="3000" dirty="0">
                <a:latin typeface="Arial "/>
              </a:rPr>
              <a:t> website </a:t>
            </a:r>
            <a:r>
              <a:rPr lang="en-US" sz="3000" dirty="0" err="1">
                <a:latin typeface="Arial "/>
              </a:rPr>
              <a:t>thông</a:t>
            </a:r>
            <a:r>
              <a:rPr lang="en-US" sz="3000" dirty="0">
                <a:latin typeface="Arial "/>
              </a:rPr>
              <a:t> qua Wi-Fi.</a:t>
            </a:r>
          </a:p>
        </p:txBody>
      </p:sp>
    </p:spTree>
    <p:extLst>
      <p:ext uri="{BB962C8B-B14F-4D97-AF65-F5344CB8AC3E}">
        <p14:creationId xmlns:p14="http://schemas.microsoft.com/office/powerpoint/2010/main" val="333915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32E42FAA-13E9-3052-47AD-1960EB67CB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="" xmlns:a16="http://schemas.microsoft.com/office/drawing/2014/main" id="{0CBC0B2C-5793-B7CE-44E7-5583A9D842F0}"/>
              </a:ext>
            </a:extLst>
          </p:cNvPr>
          <p:cNvSpPr/>
          <p:nvPr/>
        </p:nvSpPr>
        <p:spPr>
          <a:xfrm>
            <a:off x="0" y="9635852"/>
            <a:ext cx="18288000" cy="651148"/>
          </a:xfrm>
          <a:custGeom>
            <a:avLst/>
            <a:gdLst/>
            <a:ahLst/>
            <a:cxnLst/>
            <a:rect l="l" t="t" r="r" b="b"/>
            <a:pathLst>
              <a:path w="18288000" h="651148">
                <a:moveTo>
                  <a:pt x="0" y="0"/>
                </a:moveTo>
                <a:lnTo>
                  <a:pt x="18288000" y="0"/>
                </a:lnTo>
                <a:lnTo>
                  <a:pt x="18288000" y="651148"/>
                </a:lnTo>
                <a:lnTo>
                  <a:pt x="0" y="6511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703" b="-1670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="" xmlns:a16="http://schemas.microsoft.com/office/drawing/2014/main" id="{9D979132-8565-B358-B37D-3C8A8F1733F7}"/>
              </a:ext>
            </a:extLst>
          </p:cNvPr>
          <p:cNvSpPr/>
          <p:nvPr/>
        </p:nvSpPr>
        <p:spPr>
          <a:xfrm>
            <a:off x="15468600" y="237058"/>
            <a:ext cx="2057400" cy="1763204"/>
          </a:xfrm>
          <a:custGeom>
            <a:avLst/>
            <a:gdLst/>
            <a:ahLst/>
            <a:cxnLst/>
            <a:rect l="l" t="t" r="r" b="b"/>
            <a:pathLst>
              <a:path w="947177" h="859563">
                <a:moveTo>
                  <a:pt x="0" y="0"/>
                </a:moveTo>
                <a:lnTo>
                  <a:pt x="947177" y="0"/>
                </a:lnTo>
                <a:lnTo>
                  <a:pt x="947177" y="859563"/>
                </a:lnTo>
                <a:lnTo>
                  <a:pt x="0" y="8595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7" name="TextBox 206">
            <a:extLst>
              <a:ext uri="{FF2B5EF4-FFF2-40B4-BE49-F238E27FC236}">
                <a16:creationId xmlns="" xmlns:a16="http://schemas.microsoft.com/office/drawing/2014/main" id="{237B7ED7-D895-81B5-B2D2-A1C51A775583}"/>
              </a:ext>
            </a:extLst>
          </p:cNvPr>
          <p:cNvSpPr txBox="1"/>
          <p:nvPr/>
        </p:nvSpPr>
        <p:spPr>
          <a:xfrm>
            <a:off x="496824" y="764717"/>
            <a:ext cx="132801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>
                <a:solidFill>
                  <a:srgbClr val="FF6600"/>
                </a:solidFill>
                <a:latin typeface="Arial"/>
                <a:cs typeface="Arial"/>
              </a:rPr>
              <a:t>6</a:t>
            </a:r>
            <a:r>
              <a:rPr lang="en-US" sz="4000" b="1" smtClean="0">
                <a:solidFill>
                  <a:srgbClr val="FF6600"/>
                </a:solidFill>
                <a:latin typeface="Arial"/>
                <a:cs typeface="Arial"/>
              </a:rPr>
              <a:t>. CHỨC </a:t>
            </a:r>
            <a:r>
              <a:rPr lang="en-US" sz="4000" b="1" dirty="0">
                <a:solidFill>
                  <a:srgbClr val="FF6600"/>
                </a:solidFill>
                <a:latin typeface="Arial"/>
                <a:cs typeface="Arial"/>
              </a:rPr>
              <a:t>NĂNG CHI TIẾT</a:t>
            </a:r>
            <a:endParaRPr lang="en-US" sz="4000" b="1" dirty="0">
              <a:solidFill>
                <a:srgbClr val="1F409A"/>
              </a:solidFill>
              <a:latin typeface="Arial"/>
              <a:cs typeface="Arial"/>
            </a:endParaRPr>
          </a:p>
        </p:txBody>
      </p:sp>
      <p:pic>
        <p:nvPicPr>
          <p:cNvPr id="208" name="Picture 207" descr="Dai Nam [PPT] Template 15.png">
            <a:extLst>
              <a:ext uri="{FF2B5EF4-FFF2-40B4-BE49-F238E27FC236}">
                <a16:creationId xmlns="" xmlns:a16="http://schemas.microsoft.com/office/drawing/2014/main" id="{3F56A398-F149-2481-9372-98191A04393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714500"/>
            <a:ext cx="12681785" cy="3778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26C223BC-6DBF-1F82-BF6A-89901DA16E13}"/>
              </a:ext>
            </a:extLst>
          </p:cNvPr>
          <p:cNvSpPr txBox="1"/>
          <p:nvPr/>
        </p:nvSpPr>
        <p:spPr>
          <a:xfrm>
            <a:off x="685800" y="2455111"/>
            <a:ext cx="1402080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4450" lvl="0" indent="0" algn="just">
              <a:buClr>
                <a:srgbClr val="0000FF"/>
              </a:buClr>
              <a:buSzPts val="2900"/>
              <a:buNone/>
            </a:pPr>
            <a:r>
              <a:rPr lang="en-US" sz="4000" smtClean="0">
                <a:latin typeface="Arial "/>
              </a:rPr>
              <a:t>1. Cảm </a:t>
            </a:r>
            <a:r>
              <a:rPr lang="en-US" sz="4000" dirty="0" err="1">
                <a:latin typeface="Arial "/>
              </a:rPr>
              <a:t>biến</a:t>
            </a:r>
            <a:r>
              <a:rPr lang="en-US" sz="4000" dirty="0">
                <a:latin typeface="Arial "/>
              </a:rPr>
              <a:t> </a:t>
            </a:r>
            <a:r>
              <a:rPr lang="en-US" sz="4000" dirty="0" err="1">
                <a:latin typeface="Arial "/>
              </a:rPr>
              <a:t>nhiệt</a:t>
            </a:r>
            <a:r>
              <a:rPr lang="en-US" sz="4000" dirty="0">
                <a:latin typeface="Arial "/>
              </a:rPr>
              <a:t> </a:t>
            </a:r>
            <a:r>
              <a:rPr lang="en-US" sz="4000" dirty="0" err="1">
                <a:latin typeface="Arial "/>
              </a:rPr>
              <a:t>độ</a:t>
            </a:r>
            <a:r>
              <a:rPr lang="en-US" sz="4000" dirty="0">
                <a:latin typeface="Arial "/>
              </a:rPr>
              <a:t> &amp; </a:t>
            </a:r>
            <a:r>
              <a:rPr lang="en-US" sz="4000" dirty="0" err="1">
                <a:latin typeface="Arial "/>
              </a:rPr>
              <a:t>độ</a:t>
            </a:r>
            <a:r>
              <a:rPr lang="en-US" sz="4000" dirty="0">
                <a:latin typeface="Arial "/>
              </a:rPr>
              <a:t> </a:t>
            </a:r>
            <a:r>
              <a:rPr lang="en-US" sz="4000" dirty="0" err="1">
                <a:latin typeface="Arial "/>
              </a:rPr>
              <a:t>ẩm</a:t>
            </a:r>
            <a:r>
              <a:rPr lang="en-US" sz="4000" dirty="0">
                <a:latin typeface="Arial "/>
              </a:rPr>
              <a:t> (</a:t>
            </a:r>
            <a:r>
              <a:rPr lang="en-US" sz="4000">
                <a:latin typeface="Arial "/>
              </a:rPr>
              <a:t>DHT11</a:t>
            </a:r>
            <a:r>
              <a:rPr lang="en-US" sz="4000" smtClean="0">
                <a:latin typeface="Arial "/>
              </a:rPr>
              <a:t>)</a:t>
            </a:r>
          </a:p>
          <a:p>
            <a:pPr marL="44450" lvl="0" indent="0" algn="just">
              <a:buClr>
                <a:srgbClr val="0000FF"/>
              </a:buClr>
              <a:buSzPts val="2900"/>
              <a:buNone/>
            </a:pPr>
            <a:r>
              <a:rPr lang="en-US" sz="4000" b="1" smtClean="0">
                <a:latin typeface="Arial "/>
              </a:rPr>
              <a:t>Chức năng:</a:t>
            </a:r>
            <a:r>
              <a:rPr lang="en-US" sz="4000" smtClean="0">
                <a:latin typeface="Arial "/>
              </a:rPr>
              <a:t> Đo nhiệt độ và độ ẩm trong chuồng.</a:t>
            </a:r>
          </a:p>
          <a:p>
            <a:pPr marL="44450" lvl="0" indent="0" algn="just">
              <a:buClr>
                <a:srgbClr val="0000FF"/>
              </a:buClr>
              <a:buSzPts val="2900"/>
              <a:buNone/>
            </a:pPr>
            <a:r>
              <a:rPr lang="vi-VN" sz="4000" b="1" smtClean="0">
                <a:latin typeface="Arial "/>
              </a:rPr>
              <a:t>Ứng </a:t>
            </a:r>
            <a:r>
              <a:rPr lang="vi-VN" sz="4000" b="1" dirty="0">
                <a:latin typeface="Arial "/>
              </a:rPr>
              <a:t>dụng:</a:t>
            </a:r>
            <a:r>
              <a:rPr lang="vi-VN" sz="4000" dirty="0">
                <a:latin typeface="Arial "/>
              </a:rPr>
              <a:t> </a:t>
            </a:r>
            <a:r>
              <a:rPr lang="en-US" sz="4000" dirty="0" err="1">
                <a:latin typeface="Arial "/>
              </a:rPr>
              <a:t>Gửi</a:t>
            </a:r>
            <a:r>
              <a:rPr lang="en-US" sz="4000" dirty="0">
                <a:latin typeface="Arial "/>
              </a:rPr>
              <a:t> </a:t>
            </a:r>
            <a:r>
              <a:rPr lang="en-US" sz="4000" dirty="0" err="1">
                <a:latin typeface="Arial "/>
              </a:rPr>
              <a:t>thông</a:t>
            </a:r>
            <a:r>
              <a:rPr lang="en-US" sz="4000" dirty="0">
                <a:latin typeface="Arial "/>
              </a:rPr>
              <a:t> tin </a:t>
            </a:r>
            <a:r>
              <a:rPr lang="en-US" sz="4000" dirty="0" err="1">
                <a:latin typeface="Arial "/>
              </a:rPr>
              <a:t>đến</a:t>
            </a:r>
            <a:r>
              <a:rPr lang="en-US" sz="4000" dirty="0">
                <a:latin typeface="Arial "/>
              </a:rPr>
              <a:t> </a:t>
            </a:r>
            <a:r>
              <a:rPr lang="en-US" sz="4000" dirty="0" err="1">
                <a:latin typeface="Arial "/>
              </a:rPr>
              <a:t>cho</a:t>
            </a:r>
            <a:r>
              <a:rPr lang="en-US" sz="4000" dirty="0">
                <a:latin typeface="Arial "/>
              </a:rPr>
              <a:t> </a:t>
            </a:r>
            <a:r>
              <a:rPr lang="en-US" sz="4000" dirty="0" err="1">
                <a:latin typeface="Arial "/>
              </a:rPr>
              <a:t>chủ</a:t>
            </a:r>
            <a:r>
              <a:rPr lang="en-US" sz="4000" dirty="0">
                <a:latin typeface="Arial "/>
              </a:rPr>
              <a:t> </a:t>
            </a:r>
            <a:r>
              <a:rPr lang="en-US" sz="4000" dirty="0" err="1">
                <a:latin typeface="Arial "/>
              </a:rPr>
              <a:t>trang</a:t>
            </a:r>
            <a:r>
              <a:rPr lang="en-US" sz="4000" dirty="0">
                <a:latin typeface="Arial "/>
              </a:rPr>
              <a:t> </a:t>
            </a:r>
            <a:r>
              <a:rPr lang="en-US" sz="4000" err="1">
                <a:latin typeface="Arial "/>
              </a:rPr>
              <a:t>trại</a:t>
            </a:r>
            <a:r>
              <a:rPr lang="vi-VN" sz="4000" smtClean="0">
                <a:latin typeface="Arial "/>
              </a:rPr>
              <a:t>.</a:t>
            </a:r>
            <a:endParaRPr lang="en-US" sz="4000" dirty="0">
              <a:latin typeface="Arial 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65993E7F-AE5F-1CEA-7D60-058E22EC91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1200" y="4958100"/>
            <a:ext cx="5969110" cy="3512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0877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ustom 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14032</TotalTime>
  <Words>928</Words>
  <Application>Microsoft Office PowerPoint</Application>
  <PresentationFormat>Custom</PresentationFormat>
  <Paragraphs>122</Paragraphs>
  <Slides>24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Arial</vt:lpstr>
      <vt:lpstr>Arial </vt:lpstr>
      <vt:lpstr>Arial Unicode Bold</vt:lpstr>
      <vt:lpstr>Calibri</vt:lpstr>
      <vt:lpstr>Office Theme</vt:lpstr>
      <vt:lpstr>PowerPoint Presentation</vt:lpstr>
      <vt:lpstr>PowerPoint Presentation</vt:lpstr>
      <vt:lpstr>PowerPoint Presentation</vt:lpstr>
      <vt:lpstr>Tự động hóa để giám sát và điều khiển môi trường chăn nuôi.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Tập huấn nhập học 2024</dc:title>
  <dc:creator>Admin</dc:creator>
  <cp:lastModifiedBy>Microsoft account</cp:lastModifiedBy>
  <cp:revision>170</cp:revision>
  <dcterms:created xsi:type="dcterms:W3CDTF">2006-08-16T00:00:00Z</dcterms:created>
  <dcterms:modified xsi:type="dcterms:W3CDTF">2025-03-18T22:21:29Z</dcterms:modified>
  <dc:identifier>DAGG9A1kugA</dc:identifier>
</cp:coreProperties>
</file>